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4"/>
  </p:notesMasterIdLst>
  <p:sldIdLst>
    <p:sldId id="261" r:id="rId2"/>
    <p:sldId id="262" r:id="rId3"/>
    <p:sldId id="263" r:id="rId4"/>
    <p:sldId id="355" r:id="rId5"/>
    <p:sldId id="357" r:id="rId6"/>
    <p:sldId id="358" r:id="rId7"/>
    <p:sldId id="359" r:id="rId8"/>
    <p:sldId id="360" r:id="rId9"/>
    <p:sldId id="356" r:id="rId10"/>
    <p:sldId id="362" r:id="rId11"/>
    <p:sldId id="363" r:id="rId12"/>
    <p:sldId id="3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040"/>
    <a:srgbClr val="05060B"/>
    <a:srgbClr val="065387"/>
    <a:srgbClr val="63AF24"/>
    <a:srgbClr val="7DD3E4"/>
    <a:srgbClr val="7DD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C933E-8C16-4103-9FE3-1008CAC4C577}" v="105" dt="2019-09-27T18:00:16.2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01" autoAdjust="0"/>
    <p:restoredTop sz="65882" autoAdjust="0"/>
  </p:normalViewPr>
  <p:slideViewPr>
    <p:cSldViewPr snapToGrid="0">
      <p:cViewPr>
        <p:scale>
          <a:sx n="76" d="100"/>
          <a:sy n="76" d="100"/>
        </p:scale>
        <p:origin x="-227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18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현 박" userId="94c619d3541f9284" providerId="LiveId" clId="{9BDC933E-8C16-4103-9FE3-1008CAC4C577}"/>
    <pc:docChg chg="undo custSel addSld delSld modSld">
      <pc:chgData name="성현 박" userId="94c619d3541f9284" providerId="LiveId" clId="{9BDC933E-8C16-4103-9FE3-1008CAC4C577}" dt="2019-09-27T18:00:25.928" v="179" actId="1582"/>
      <pc:docMkLst>
        <pc:docMk/>
      </pc:docMkLst>
      <pc:sldChg chg="modSp">
        <pc:chgData name="성현 박" userId="94c619d3541f9284" providerId="LiveId" clId="{9BDC933E-8C16-4103-9FE3-1008CAC4C577}" dt="2019-09-27T17:48:24.594" v="43" actId="6549"/>
        <pc:sldMkLst>
          <pc:docMk/>
          <pc:sldMk cId="1275974857" sldId="261"/>
        </pc:sldMkLst>
        <pc:spChg chg="mod">
          <ac:chgData name="성현 박" userId="94c619d3541f9284" providerId="LiveId" clId="{9BDC933E-8C16-4103-9FE3-1008CAC4C577}" dt="2019-09-27T17:48:24.594" v="43" actId="6549"/>
          <ac:spMkLst>
            <pc:docMk/>
            <pc:sldMk cId="1275974857" sldId="261"/>
            <ac:spMk id="4" creationId="{00000000-0000-0000-0000-000000000000}"/>
          </ac:spMkLst>
        </pc:spChg>
      </pc:sldChg>
      <pc:sldChg chg="addSp delSp modSp modTransition">
        <pc:chgData name="성현 박" userId="94c619d3541f9284" providerId="LiveId" clId="{9BDC933E-8C16-4103-9FE3-1008CAC4C577}" dt="2019-09-27T17:50:48.141" v="119" actId="1076"/>
        <pc:sldMkLst>
          <pc:docMk/>
          <pc:sldMk cId="3175836246" sldId="362"/>
        </pc:sldMkLst>
        <pc:spChg chg="add mod">
          <ac:chgData name="성현 박" userId="94c619d3541f9284" providerId="LiveId" clId="{9BDC933E-8C16-4103-9FE3-1008CAC4C577}" dt="2019-09-27T17:20:18.133" v="6" actId="478"/>
          <ac:spMkLst>
            <pc:docMk/>
            <pc:sldMk cId="3175836246" sldId="362"/>
            <ac:spMk id="4" creationId="{A025C68D-CCEA-4A4F-A1DB-662C5316761E}"/>
          </ac:spMkLst>
        </pc:spChg>
        <pc:spChg chg="del">
          <ac:chgData name="성현 박" userId="94c619d3541f9284" providerId="LiveId" clId="{9BDC933E-8C16-4103-9FE3-1008CAC4C577}" dt="2019-09-27T17:20:18.133" v="6" actId="478"/>
          <ac:spMkLst>
            <pc:docMk/>
            <pc:sldMk cId="3175836246" sldId="362"/>
            <ac:spMk id="12" creationId="{E6FCC71F-7A44-5840-B2F9-17E5EB4EC5B0}"/>
          </ac:spMkLst>
        </pc:spChg>
        <pc:graphicFrameChg chg="add mod">
          <ac:chgData name="성현 박" userId="94c619d3541f9284" providerId="LiveId" clId="{9BDC933E-8C16-4103-9FE3-1008CAC4C577}" dt="2019-09-27T17:50:48.141" v="119" actId="1076"/>
          <ac:graphicFrameMkLst>
            <pc:docMk/>
            <pc:sldMk cId="3175836246" sldId="362"/>
            <ac:graphicFrameMk id="5" creationId="{716F6BB0-EF51-44E3-A407-7146A81E72B9}"/>
          </ac:graphicFrameMkLst>
        </pc:graphicFrameChg>
        <pc:graphicFrameChg chg="mod">
          <ac:chgData name="성현 박" userId="94c619d3541f9284" providerId="LiveId" clId="{9BDC933E-8C16-4103-9FE3-1008CAC4C577}" dt="2019-09-27T17:49:19.920" v="108"/>
          <ac:graphicFrameMkLst>
            <pc:docMk/>
            <pc:sldMk cId="3175836246" sldId="362"/>
            <ac:graphicFrameMk id="6" creationId="{00000000-0000-0000-0000-000000000000}"/>
          </ac:graphicFrameMkLst>
        </pc:graphicFrameChg>
        <pc:graphicFrameChg chg="del modGraphic">
          <ac:chgData name="성현 박" userId="94c619d3541f9284" providerId="LiveId" clId="{9BDC933E-8C16-4103-9FE3-1008CAC4C577}" dt="2019-09-27T17:20:17.029" v="5" actId="478"/>
          <ac:graphicFrameMkLst>
            <pc:docMk/>
            <pc:sldMk cId="3175836246" sldId="362"/>
            <ac:graphicFrameMk id="9" creationId="{80FCBCA4-CCE1-234D-8141-82CF49D3EB36}"/>
          </ac:graphicFrameMkLst>
        </pc:graphicFrameChg>
      </pc:sldChg>
      <pc:sldChg chg="del">
        <pc:chgData name="성현 박" userId="94c619d3541f9284" providerId="LiveId" clId="{9BDC933E-8C16-4103-9FE3-1008CAC4C577}" dt="2019-09-27T17:19:18.045" v="0" actId="2696"/>
        <pc:sldMkLst>
          <pc:docMk/>
          <pc:sldMk cId="1561524480" sldId="363"/>
        </pc:sldMkLst>
      </pc:sldChg>
      <pc:sldChg chg="addSp delSp modSp add">
        <pc:chgData name="성현 박" userId="94c619d3541f9284" providerId="LiveId" clId="{9BDC933E-8C16-4103-9FE3-1008CAC4C577}" dt="2019-09-27T18:00:25.928" v="179" actId="1582"/>
        <pc:sldMkLst>
          <pc:docMk/>
          <pc:sldMk cId="4087685491" sldId="363"/>
        </pc:sldMkLst>
        <pc:spChg chg="mod">
          <ac:chgData name="성현 박" userId="94c619d3541f9284" providerId="LiveId" clId="{9BDC933E-8C16-4103-9FE3-1008CAC4C577}" dt="2019-09-27T17:57:29.833" v="162"/>
          <ac:spMkLst>
            <pc:docMk/>
            <pc:sldMk cId="4087685491" sldId="363"/>
            <ac:spMk id="12" creationId="{E6FCC71F-7A44-5840-B2F9-17E5EB4EC5B0}"/>
          </ac:spMkLst>
        </pc:spChg>
        <pc:spChg chg="add mod">
          <ac:chgData name="성현 박" userId="94c619d3541f9284" providerId="LiveId" clId="{9BDC933E-8C16-4103-9FE3-1008CAC4C577}" dt="2019-09-27T18:00:25.928" v="179" actId="1582"/>
          <ac:spMkLst>
            <pc:docMk/>
            <pc:sldMk cId="4087685491" sldId="363"/>
            <ac:spMk id="14" creationId="{E2539D5D-3084-4CF7-A2EF-636C4215668D}"/>
          </ac:spMkLst>
        </pc:spChg>
        <pc:graphicFrameChg chg="del">
          <ac:chgData name="성현 박" userId="94c619d3541f9284" providerId="LiveId" clId="{9BDC933E-8C16-4103-9FE3-1008CAC4C577}" dt="2019-09-27T17:20:12.292" v="3" actId="478"/>
          <ac:graphicFrameMkLst>
            <pc:docMk/>
            <pc:sldMk cId="4087685491" sldId="363"/>
            <ac:graphicFrameMk id="6" creationId="{00000000-0000-0000-0000-000000000000}"/>
          </ac:graphicFrameMkLst>
        </pc:graphicFrameChg>
        <pc:graphicFrameChg chg="del mod modGraphic">
          <ac:chgData name="성현 박" userId="94c619d3541f9284" providerId="LiveId" clId="{9BDC933E-8C16-4103-9FE3-1008CAC4C577}" dt="2019-09-27T17:50:50.796" v="120" actId="478"/>
          <ac:graphicFrameMkLst>
            <pc:docMk/>
            <pc:sldMk cId="4087685491" sldId="363"/>
            <ac:graphicFrameMk id="9" creationId="{80FCBCA4-CCE1-234D-8141-82CF49D3EB36}"/>
          </ac:graphicFrameMkLst>
        </pc:graphicFrameChg>
        <pc:picChg chg="add mod modCrop">
          <ac:chgData name="성현 박" userId="94c619d3541f9284" providerId="LiveId" clId="{9BDC933E-8C16-4103-9FE3-1008CAC4C577}" dt="2019-09-27T17:58:28.108" v="175" actId="1076"/>
          <ac:picMkLst>
            <pc:docMk/>
            <pc:sldMk cId="4087685491" sldId="363"/>
            <ac:picMk id="4" creationId="{E7CE8022-20ED-4477-9AA6-B86158C3B680}"/>
          </ac:picMkLst>
        </pc:picChg>
        <pc:picChg chg="add mod modCrop">
          <ac:chgData name="성현 박" userId="94c619d3541f9284" providerId="LiveId" clId="{9BDC933E-8C16-4103-9FE3-1008CAC4C577}" dt="2019-09-27T17:58:28.108" v="175" actId="1076"/>
          <ac:picMkLst>
            <pc:docMk/>
            <pc:sldMk cId="4087685491" sldId="363"/>
            <ac:picMk id="5" creationId="{E5D3BB60-533C-4718-8680-F3BD28365F70}"/>
          </ac:picMkLst>
        </pc:picChg>
        <pc:picChg chg="add del mod">
          <ac:chgData name="성현 박" userId="94c619d3541f9284" providerId="LiveId" clId="{9BDC933E-8C16-4103-9FE3-1008CAC4C577}" dt="2019-09-27T17:55:40.518" v="133" actId="478"/>
          <ac:picMkLst>
            <pc:docMk/>
            <pc:sldMk cId="4087685491" sldId="363"/>
            <ac:picMk id="7" creationId="{41238253-E47F-4897-A734-714C66FF7B68}"/>
          </ac:picMkLst>
        </pc:picChg>
        <pc:picChg chg="add mod modCrop">
          <ac:chgData name="성현 박" userId="94c619d3541f9284" providerId="LiveId" clId="{9BDC933E-8C16-4103-9FE3-1008CAC4C577}" dt="2019-09-27T17:58:28.108" v="175" actId="1076"/>
          <ac:picMkLst>
            <pc:docMk/>
            <pc:sldMk cId="4087685491" sldId="363"/>
            <ac:picMk id="10" creationId="{852E4700-E968-4AE2-8809-26F7DE5D83D1}"/>
          </ac:picMkLst>
        </pc:picChg>
        <pc:picChg chg="add mod modCrop">
          <ac:chgData name="성현 박" userId="94c619d3541f9284" providerId="LiveId" clId="{9BDC933E-8C16-4103-9FE3-1008CAC4C577}" dt="2019-09-27T17:58:28.108" v="175" actId="1076"/>
          <ac:picMkLst>
            <pc:docMk/>
            <pc:sldMk cId="4087685491" sldId="363"/>
            <ac:picMk id="13" creationId="{A83FA34E-B61A-464B-88F1-32E9A5B07BF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1순위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9.478153720151053E-3"/>
                  <c:y val="1.189893493908246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7B2-44EF-8E48-2EC938A1E4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rgbClr val="FF0000"/>
                    </a:solidFill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Sheet1!$B$2:$B$6</c:f>
              <c:numCache>
                <c:formatCode>0.0%</c:formatCode>
                <c:ptCount val="5"/>
                <c:pt idx="0">
                  <c:v>0.50700000000000001</c:v>
                </c:pt>
                <c:pt idx="1">
                  <c:v>0.38300000000000001</c:v>
                </c:pt>
                <c:pt idx="2">
                  <c:v>8.3000000000000004E-2</c:v>
                </c:pt>
                <c:pt idx="3">
                  <c:v>1.7999999999999999E-2</c:v>
                </c:pt>
                <c:pt idx="4">
                  <c:v>8.9999999999999993E-3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EC8-7D46-9CCD-0536FF281F1A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1+2순위 합</c:v>
                </c:pt>
              </c:strCache>
            </c:strRef>
          </c:tx>
          <c:invertIfNegative val="0"/>
          <c:val>
            <c:numRef>
              <c:f>Sheet1!$C$2:$C$6</c:f>
              <c:numCache>
                <c:formatCode>0.0%</c:formatCode>
                <c:ptCount val="5"/>
                <c:pt idx="0">
                  <c:v>0.85199999999999998</c:v>
                </c:pt>
                <c:pt idx="1">
                  <c:v>0.71699999999999997</c:v>
                </c:pt>
                <c:pt idx="2">
                  <c:v>0.245</c:v>
                </c:pt>
                <c:pt idx="3">
                  <c:v>5.7000000000000002E-2</c:v>
                </c:pt>
                <c:pt idx="4">
                  <c:v>8.9999999999999993E-3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C9A-4DBA-A9A1-7DA850C39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0598912"/>
        <c:axId val="204757760"/>
      </c:barChart>
      <c:catAx>
        <c:axId val="90598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>
                    <a:lumMod val="95000"/>
                  </a:schemeClr>
                </a:solidFill>
              </a:defRPr>
            </a:pPr>
            <a:endParaRPr lang="ko-KR"/>
          </a:p>
        </c:txPr>
        <c:crossAx val="204757760"/>
        <c:crosses val="autoZero"/>
        <c:auto val="1"/>
        <c:lblAlgn val="ctr"/>
        <c:lblOffset val="100"/>
        <c:noMultiLvlLbl val="0"/>
      </c:catAx>
      <c:valAx>
        <c:axId val="204757760"/>
        <c:scaling>
          <c:orientation val="minMax"/>
          <c:max val="1"/>
        </c:scaling>
        <c:delete val="0"/>
        <c:axPos val="l"/>
        <c:majorGridlines/>
        <c:numFmt formatCode="0.0%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ko-KR"/>
          </a:p>
        </c:txPr>
        <c:crossAx val="90598912"/>
        <c:crosses val="autoZero"/>
        <c:crossBetween val="between"/>
        <c:majorUnit val="0.2"/>
      </c:valAx>
    </c:plotArea>
    <c:legend>
      <c:legendPos val="r"/>
      <c:layout>
        <c:manualLayout>
          <c:xMode val="edge"/>
          <c:yMode val="edge"/>
          <c:x val="0.7748699206096108"/>
          <c:y val="4.524877436917369E-2"/>
          <c:w val="0.22513014249089922"/>
          <c:h val="0.1308229379964477"/>
        </c:manualLayout>
      </c:layout>
      <c:overlay val="1"/>
      <c:txPr>
        <a:bodyPr/>
        <a:lstStyle/>
        <a:p>
          <a:pPr>
            <a:defRPr sz="14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0EF05-A812-4F07-8D22-B2E7ACC02F97}" type="datetimeFigureOut">
              <a:rPr lang="ko-KR" altLang="en-US" smtClean="0"/>
              <a:t>2019-09-28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64C13-A5E2-40BB-92EA-24A112574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1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1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스킬수집의</a:t>
            </a:r>
            <a:r>
              <a:rPr lang="ko-KR" altLang="en-US" sz="1200" dirty="0">
                <a:solidFill>
                  <a:srgbClr val="FF0000"/>
                </a:solidFill>
              </a:rPr>
              <a:t> 당위성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스킬과</a:t>
            </a:r>
            <a:r>
              <a:rPr lang="ko-KR" altLang="en-US" sz="1200" dirty="0">
                <a:solidFill>
                  <a:srgbClr val="FF0000"/>
                </a:solidFill>
              </a:rPr>
              <a:t> 장비의 차이점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모바일게임에서</a:t>
            </a:r>
            <a:r>
              <a:rPr lang="ko-KR" altLang="en-US" sz="1200" dirty="0">
                <a:solidFill>
                  <a:srgbClr val="FF0000"/>
                </a:solidFill>
              </a:rPr>
              <a:t> 장비와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붙어 있는 경우가 많다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분리 되어 있는 경우 장비 따로 스킬 따로 설정 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수집적 요소를</a:t>
            </a:r>
            <a:r>
              <a:rPr lang="ko-KR" altLang="en-US" sz="1200" baseline="0" dirty="0">
                <a:solidFill>
                  <a:srgbClr val="FF0000"/>
                </a:solidFill>
              </a:rPr>
              <a:t> 장비에서 </a:t>
            </a:r>
            <a:r>
              <a:rPr lang="ko-KR" altLang="en-US" sz="1200" baseline="0" dirty="0" err="1">
                <a:solidFill>
                  <a:srgbClr val="FF0000"/>
                </a:solidFill>
              </a:rPr>
              <a:t>스킬로</a:t>
            </a:r>
            <a:r>
              <a:rPr lang="ko-KR" altLang="en-US" sz="1200" baseline="0" dirty="0">
                <a:solidFill>
                  <a:srgbClr val="FF0000"/>
                </a:solidFill>
              </a:rPr>
              <a:t> 변형 할 때의 변화</a:t>
            </a:r>
            <a:endParaRPr lang="en-US" altLang="ko-KR" sz="1200" baseline="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같은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스킬이더라도</a:t>
            </a:r>
            <a:r>
              <a:rPr lang="ko-KR" altLang="en-US" sz="1200" dirty="0">
                <a:solidFill>
                  <a:srgbClr val="FF0000"/>
                </a:solidFill>
              </a:rPr>
              <a:t> 유저 마다 다른 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모으는 게임의 재미</a:t>
            </a:r>
            <a:r>
              <a:rPr lang="en-US" altLang="ko-KR" sz="1200" dirty="0">
                <a:solidFill>
                  <a:srgbClr val="FF0000"/>
                </a:solidFill>
              </a:rPr>
              <a:t>,</a:t>
            </a:r>
            <a:r>
              <a:rPr lang="ko-KR" altLang="en-US" sz="1200" dirty="0">
                <a:solidFill>
                  <a:srgbClr val="FF0000"/>
                </a:solidFill>
              </a:rPr>
              <a:t> 목적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레이븐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수집을 하여 캐릭터를 육성하고</a:t>
            </a:r>
            <a:r>
              <a:rPr lang="ko-KR" altLang="en-US" sz="1200" baseline="0" dirty="0">
                <a:solidFill>
                  <a:srgbClr val="FF0000"/>
                </a:solidFill>
              </a:rPr>
              <a:t> 그 육성된 캐릭터를 유저간 대결 혹은 거대 </a:t>
            </a:r>
            <a:r>
              <a:rPr lang="ko-KR" altLang="en-US" sz="1200" baseline="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baseline="0" dirty="0">
                <a:solidFill>
                  <a:srgbClr val="FF0000"/>
                </a:solidFill>
              </a:rPr>
              <a:t> 대결 부분에서 재미를 느끼도록 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디바인레이드</a:t>
            </a:r>
            <a:r>
              <a:rPr lang="en-US" altLang="ko-KR" sz="1200" dirty="0">
                <a:solidFill>
                  <a:srgbClr val="FF0000"/>
                </a:solidFill>
              </a:rPr>
              <a:t>(https://youtu.be/G4m7ddw1nRA)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 하여 캐릭터를 육성하고 다양한 캐릭터를 수집하여 유저간의 대결 혹은 거대 </a:t>
            </a:r>
            <a:r>
              <a:rPr lang="ko-KR" altLang="en-US" sz="120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dirty="0">
                <a:solidFill>
                  <a:srgbClr val="FF0000"/>
                </a:solidFill>
              </a:rPr>
              <a:t> 대결 부분에서 재미를 </a:t>
            </a:r>
            <a:r>
              <a:rPr lang="ko-KR" altLang="en-US" sz="1200" dirty="0" err="1">
                <a:solidFill>
                  <a:srgbClr val="FF0000"/>
                </a:solidFill>
              </a:rPr>
              <a:t>느끼도록한다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스킬의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활용성을</a:t>
            </a:r>
            <a:r>
              <a:rPr lang="ko-KR" altLang="en-US" sz="1200" dirty="0">
                <a:solidFill>
                  <a:srgbClr val="FF0000"/>
                </a:solidFill>
              </a:rPr>
              <a:t> 높인다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장비처럼 활용 시켜 다양한 스킬 </a:t>
            </a:r>
            <a:r>
              <a:rPr lang="ko-KR" altLang="en-US" sz="1200" dirty="0" err="1">
                <a:solidFill>
                  <a:srgbClr val="FF0000"/>
                </a:solidFill>
              </a:rPr>
              <a:t>베레이션을</a:t>
            </a:r>
            <a:r>
              <a:rPr lang="ko-KR" altLang="en-US" sz="1200" dirty="0">
                <a:solidFill>
                  <a:srgbClr val="FF0000"/>
                </a:solidFill>
              </a:rPr>
              <a:t> 구성한다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다르게 설정하여 구성할 수 있기에 같은 캐릭터라도 다른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능력치을</a:t>
            </a:r>
            <a:r>
              <a:rPr lang="ko-KR" altLang="en-US" sz="1200" dirty="0">
                <a:solidFill>
                  <a:srgbClr val="FF0000"/>
                </a:solidFill>
              </a:rPr>
              <a:t> 만들 수 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스킬 </a:t>
            </a:r>
            <a:r>
              <a:rPr lang="ko-KR" altLang="en-US" sz="1200" dirty="0" err="1">
                <a:solidFill>
                  <a:srgbClr val="FF0000"/>
                </a:solidFill>
              </a:rPr>
              <a:t>콤보시스템을</a:t>
            </a:r>
            <a:r>
              <a:rPr lang="ko-KR" altLang="en-US" sz="1200" dirty="0">
                <a:solidFill>
                  <a:srgbClr val="FF0000"/>
                </a:solidFill>
              </a:rPr>
              <a:t> 도입시켜서 </a:t>
            </a:r>
            <a:r>
              <a:rPr lang="ko-KR" altLang="en-US" sz="1200" dirty="0" err="1">
                <a:solidFill>
                  <a:srgbClr val="FF0000"/>
                </a:solidFill>
              </a:rPr>
              <a:t>액티브스킬의</a:t>
            </a:r>
            <a:r>
              <a:rPr lang="ko-KR" altLang="en-US" sz="1200" dirty="0">
                <a:solidFill>
                  <a:srgbClr val="FF0000"/>
                </a:solidFill>
              </a:rPr>
              <a:t> 경우 스킬 조합에 따라 다른 </a:t>
            </a:r>
            <a:r>
              <a:rPr lang="ko-KR" altLang="en-US" sz="1200" dirty="0" err="1">
                <a:solidFill>
                  <a:srgbClr val="FF0000"/>
                </a:solidFill>
              </a:rPr>
              <a:t>데미지를</a:t>
            </a:r>
            <a:r>
              <a:rPr lang="ko-KR" altLang="en-US" sz="1200" dirty="0">
                <a:solidFill>
                  <a:srgbClr val="FF0000"/>
                </a:solidFill>
              </a:rPr>
              <a:t> 구성하도록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방향성 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클래스 마다 스킬 장착이 제한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성장불가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캐릭터마다 직업으로 분류하여 스킬</a:t>
            </a:r>
            <a:r>
              <a:rPr lang="ko-KR" altLang="en-US" sz="1200" baseline="0" dirty="0">
                <a:solidFill>
                  <a:srgbClr val="FF0000"/>
                </a:solidFill>
              </a:rPr>
              <a:t> 장착의 제한이 존재한다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 마다 고유장비가 존재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캐릭터는 모두 동일하게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능력치가</a:t>
            </a:r>
            <a:r>
              <a:rPr lang="ko-KR" altLang="en-US" sz="1200" dirty="0">
                <a:solidFill>
                  <a:srgbClr val="FF0000"/>
                </a:solidFill>
              </a:rPr>
              <a:t> 존재한다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캐릭터는 직업을 제외한 </a:t>
            </a:r>
            <a:r>
              <a:rPr lang="ko-KR" altLang="en-US" sz="1200" dirty="0" err="1">
                <a:solidFill>
                  <a:srgbClr val="FF0000"/>
                </a:solidFill>
              </a:rPr>
              <a:t>스킬제한</a:t>
            </a:r>
            <a:r>
              <a:rPr lang="ko-KR" altLang="en-US" sz="1200" dirty="0">
                <a:solidFill>
                  <a:srgbClr val="FF0000"/>
                </a:solidFill>
              </a:rPr>
              <a:t> 없음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marL="0" indent="0" algn="l">
              <a:buFont typeface="Wingdings" pitchFamily="2" charset="2"/>
              <a:buNone/>
            </a:pPr>
            <a:endParaRPr lang="ko-KR" altLang="en-US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CFEE4-A850-492B-AB7F-92F3FD348D2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42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레이븐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수집을 하여 캐릭터를 육성하고</a:t>
            </a:r>
            <a:r>
              <a:rPr lang="ko-KR" altLang="en-US" sz="1200" baseline="0" dirty="0">
                <a:solidFill>
                  <a:srgbClr val="FF0000"/>
                </a:solidFill>
              </a:rPr>
              <a:t> 그 육성된 캐릭터를 유저간 대결 혹은 거대 </a:t>
            </a:r>
            <a:r>
              <a:rPr lang="ko-KR" altLang="en-US" sz="1200" baseline="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baseline="0" dirty="0">
                <a:solidFill>
                  <a:srgbClr val="FF0000"/>
                </a:solidFill>
              </a:rPr>
              <a:t> 대결 부분에서 재미를 느끼도록 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디바인레이드</a:t>
            </a:r>
            <a:r>
              <a:rPr lang="en-US" altLang="ko-KR" sz="1200" dirty="0">
                <a:solidFill>
                  <a:srgbClr val="FF0000"/>
                </a:solidFill>
              </a:rPr>
              <a:t>(https://youtu.be/G4m7ddw1nRA)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 하여 캐릭터를 육성하고 다양한 캐릭터를 수집하여 유저간의 대결 혹은 거대 </a:t>
            </a:r>
            <a:r>
              <a:rPr lang="ko-KR" altLang="en-US" sz="120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dirty="0">
                <a:solidFill>
                  <a:srgbClr val="FF0000"/>
                </a:solidFill>
              </a:rPr>
              <a:t> 대결 부분에서 재미를 </a:t>
            </a:r>
            <a:r>
              <a:rPr lang="ko-KR" altLang="en-US" sz="1200" dirty="0" err="1">
                <a:solidFill>
                  <a:srgbClr val="FF0000"/>
                </a:solidFill>
              </a:rPr>
              <a:t>느끼도록한다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스킬의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활용성을</a:t>
            </a:r>
            <a:r>
              <a:rPr lang="ko-KR" altLang="en-US" sz="1200" dirty="0">
                <a:solidFill>
                  <a:srgbClr val="FF0000"/>
                </a:solidFill>
              </a:rPr>
              <a:t> 높인다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장비처럼 활용 시켜 다양한 스킬 </a:t>
            </a:r>
            <a:r>
              <a:rPr lang="ko-KR" altLang="en-US" sz="1200" dirty="0" err="1">
                <a:solidFill>
                  <a:srgbClr val="FF0000"/>
                </a:solidFill>
              </a:rPr>
              <a:t>베레이션을</a:t>
            </a:r>
            <a:r>
              <a:rPr lang="ko-KR" altLang="en-US" sz="1200" dirty="0">
                <a:solidFill>
                  <a:srgbClr val="FF0000"/>
                </a:solidFill>
              </a:rPr>
              <a:t> 구성한다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다르게 설정하여 구성할 수 있기에 같은 캐릭터라도 다른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능력치을</a:t>
            </a:r>
            <a:r>
              <a:rPr lang="ko-KR" altLang="en-US" sz="1200" dirty="0">
                <a:solidFill>
                  <a:srgbClr val="FF0000"/>
                </a:solidFill>
              </a:rPr>
              <a:t> 만들 수 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스킬 </a:t>
            </a:r>
            <a:r>
              <a:rPr lang="ko-KR" altLang="en-US" sz="1200" dirty="0" err="1">
                <a:solidFill>
                  <a:srgbClr val="FF0000"/>
                </a:solidFill>
              </a:rPr>
              <a:t>콤보시스템을</a:t>
            </a:r>
            <a:r>
              <a:rPr lang="ko-KR" altLang="en-US" sz="1200" dirty="0">
                <a:solidFill>
                  <a:srgbClr val="FF0000"/>
                </a:solidFill>
              </a:rPr>
              <a:t> 도입시켜서 </a:t>
            </a:r>
            <a:r>
              <a:rPr lang="ko-KR" altLang="en-US" sz="1200" dirty="0" err="1">
                <a:solidFill>
                  <a:srgbClr val="FF0000"/>
                </a:solidFill>
              </a:rPr>
              <a:t>액티브스킬의</a:t>
            </a:r>
            <a:r>
              <a:rPr lang="ko-KR" altLang="en-US" sz="1200" dirty="0">
                <a:solidFill>
                  <a:srgbClr val="FF0000"/>
                </a:solidFill>
              </a:rPr>
              <a:t> 경우 스킬 조합에 따라 다른 </a:t>
            </a:r>
            <a:r>
              <a:rPr lang="ko-KR" altLang="en-US" sz="1200" dirty="0" err="1">
                <a:solidFill>
                  <a:srgbClr val="FF0000"/>
                </a:solidFill>
              </a:rPr>
              <a:t>데미지를</a:t>
            </a:r>
            <a:r>
              <a:rPr lang="ko-KR" altLang="en-US" sz="1200" dirty="0">
                <a:solidFill>
                  <a:srgbClr val="FF0000"/>
                </a:solidFill>
              </a:rPr>
              <a:t> 구성하도록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방향성 혹은 의도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스킬에</a:t>
            </a:r>
            <a:r>
              <a:rPr lang="ko-KR" altLang="en-US" sz="1200" dirty="0">
                <a:solidFill>
                  <a:srgbClr val="FF0000"/>
                </a:solidFill>
              </a:rPr>
              <a:t> 있는 부분을 크게 만들어서 </a:t>
            </a:r>
            <a:r>
              <a:rPr lang="ko-KR" altLang="en-US" sz="1200" dirty="0" err="1">
                <a:solidFill>
                  <a:srgbClr val="FF0000"/>
                </a:solidFill>
              </a:rPr>
              <a:t>탈착이</a:t>
            </a:r>
            <a:r>
              <a:rPr lang="ko-KR" altLang="en-US" sz="1200" dirty="0">
                <a:solidFill>
                  <a:srgbClr val="FF0000"/>
                </a:solidFill>
              </a:rPr>
              <a:t> 가능하고 성장이 가능하게 하여 장비영역 부분을 줄여 스킬 부분으로 옮기겠다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 영역을 </a:t>
            </a:r>
            <a:r>
              <a:rPr lang="ko-KR" altLang="en-US" sz="1200" dirty="0" err="1">
                <a:solidFill>
                  <a:srgbClr val="FF0000"/>
                </a:solidFill>
              </a:rPr>
              <a:t>스텟</a:t>
            </a:r>
            <a:r>
              <a:rPr lang="ko-KR" altLang="en-US" sz="1200" dirty="0">
                <a:solidFill>
                  <a:srgbClr val="FF0000"/>
                </a:solidFill>
              </a:rPr>
              <a:t> 조정 부분으로 설정 하여 동일한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능력치를</a:t>
            </a:r>
            <a:r>
              <a:rPr lang="ko-KR" altLang="en-US" sz="1200" dirty="0">
                <a:solidFill>
                  <a:srgbClr val="FF0000"/>
                </a:solidFill>
              </a:rPr>
              <a:t> 갖도록 하겠다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 영역을 직업별로 구분하는 영역으로 설정하고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능력치가</a:t>
            </a:r>
            <a:r>
              <a:rPr lang="ko-KR" altLang="en-US" sz="1200" dirty="0">
                <a:solidFill>
                  <a:srgbClr val="FF0000"/>
                </a:solidFill>
              </a:rPr>
              <a:t> 다양한 캐릭터가 존재하도록 하겠다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캐릭터에 스킬 장착의 숫자의 차별성을 통해 캐릭터 수집의 이유를 만든다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클래스 마다 스킬 장착이 제한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성장불가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캐릭터마다 직업으로 분류하여 스킬</a:t>
            </a:r>
            <a:r>
              <a:rPr lang="ko-KR" altLang="en-US" sz="1200" baseline="0" dirty="0">
                <a:solidFill>
                  <a:srgbClr val="FF0000"/>
                </a:solidFill>
              </a:rPr>
              <a:t> 장착의 제한이 존재한다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 마다 고유장비가 존재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캐릭터는 모두 동일하게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능력치가</a:t>
            </a:r>
            <a:r>
              <a:rPr lang="ko-KR" altLang="en-US" sz="1200" dirty="0">
                <a:solidFill>
                  <a:srgbClr val="FF0000"/>
                </a:solidFill>
              </a:rPr>
              <a:t> 존재한다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캐릭터는 직업을 제외한 </a:t>
            </a:r>
            <a:r>
              <a:rPr lang="ko-KR" altLang="en-US" sz="1200" dirty="0" err="1">
                <a:solidFill>
                  <a:srgbClr val="FF0000"/>
                </a:solidFill>
              </a:rPr>
              <a:t>스킬제한</a:t>
            </a:r>
            <a:r>
              <a:rPr lang="ko-KR" altLang="en-US" sz="1200" dirty="0">
                <a:solidFill>
                  <a:srgbClr val="FF0000"/>
                </a:solidFill>
              </a:rPr>
              <a:t> 없음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캐릭터는 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개로 사용되고 장비에 따라 사용되는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변형되어 사용하는 형태로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구분하여 존재하되 장비에 따라 맞는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존재하나 기본적으로 제한이 없이 장착이 가능하다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추가적으로 </a:t>
            </a:r>
            <a:r>
              <a:rPr lang="ko-KR" altLang="en-US" sz="1200" dirty="0" err="1">
                <a:solidFill>
                  <a:srgbClr val="FF0000"/>
                </a:solidFill>
              </a:rPr>
              <a:t>콤보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넣어서 다양한 </a:t>
            </a:r>
            <a:r>
              <a:rPr lang="ko-KR" altLang="en-US" sz="1200" dirty="0" err="1">
                <a:solidFill>
                  <a:srgbClr val="FF0000"/>
                </a:solidFill>
              </a:rPr>
              <a:t>스킬의</a:t>
            </a:r>
            <a:r>
              <a:rPr lang="ko-KR" altLang="en-US" sz="1200" dirty="0">
                <a:solidFill>
                  <a:srgbClr val="FF0000"/>
                </a:solidFill>
              </a:rPr>
              <a:t> 조합을 만들도록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정령 혹은 </a:t>
            </a:r>
            <a:r>
              <a:rPr lang="ko-KR" altLang="en-US" sz="1200" dirty="0" err="1">
                <a:solidFill>
                  <a:srgbClr val="FF0000"/>
                </a:solidFill>
              </a:rPr>
              <a:t>펫</a:t>
            </a:r>
            <a:r>
              <a:rPr lang="ko-KR" altLang="en-US" sz="1200" dirty="0">
                <a:solidFill>
                  <a:srgbClr val="FF0000"/>
                </a:solidFill>
              </a:rPr>
              <a:t> 부분을 추가하여 </a:t>
            </a:r>
            <a:r>
              <a:rPr lang="ko-KR" altLang="en-US" sz="1200" dirty="0" err="1">
                <a:solidFill>
                  <a:srgbClr val="FF0000"/>
                </a:solidFill>
              </a:rPr>
              <a:t>콤보스킬을</a:t>
            </a:r>
            <a:r>
              <a:rPr lang="ko-KR" altLang="en-US" sz="1200" dirty="0">
                <a:solidFill>
                  <a:srgbClr val="FF0000"/>
                </a:solidFill>
              </a:rPr>
              <a:t> 넣는다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3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레이븐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수집을 하여 캐릭터를 육성하고</a:t>
            </a:r>
            <a:r>
              <a:rPr lang="ko-KR" altLang="en-US" sz="1200" baseline="0" dirty="0">
                <a:solidFill>
                  <a:srgbClr val="FF0000"/>
                </a:solidFill>
              </a:rPr>
              <a:t> 그 육성된 캐릭터를 유저간 대결 혹은 거대 </a:t>
            </a:r>
            <a:r>
              <a:rPr lang="ko-KR" altLang="en-US" sz="1200" baseline="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baseline="0" dirty="0">
                <a:solidFill>
                  <a:srgbClr val="FF0000"/>
                </a:solidFill>
              </a:rPr>
              <a:t> 대결 부분에서 재미를 느끼도록 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디바인레이드</a:t>
            </a:r>
            <a:r>
              <a:rPr lang="en-US" altLang="ko-KR" sz="1200" dirty="0">
                <a:solidFill>
                  <a:srgbClr val="FF0000"/>
                </a:solidFill>
              </a:rPr>
              <a:t>(https://youtu.be/G4m7ddw1nRA)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장비를 수집 하여 캐릭터를 육성하고 다양한 캐릭터를 수집하여 유저간의 대결 혹은 거대 </a:t>
            </a:r>
            <a:r>
              <a:rPr lang="ko-KR" altLang="en-US" sz="1200" dirty="0" err="1">
                <a:solidFill>
                  <a:srgbClr val="FF0000"/>
                </a:solidFill>
              </a:rPr>
              <a:t>몬스터와</a:t>
            </a:r>
            <a:r>
              <a:rPr lang="ko-KR" altLang="en-US" sz="1200" dirty="0">
                <a:solidFill>
                  <a:srgbClr val="FF0000"/>
                </a:solidFill>
              </a:rPr>
              <a:t> 대결 부분에서 재미를 </a:t>
            </a:r>
            <a:r>
              <a:rPr lang="ko-KR" altLang="en-US" sz="1200" dirty="0" err="1">
                <a:solidFill>
                  <a:srgbClr val="FF0000"/>
                </a:solidFill>
              </a:rPr>
              <a:t>느끼도록한다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스킬의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활용성을</a:t>
            </a:r>
            <a:r>
              <a:rPr lang="ko-KR" altLang="en-US" sz="1200" dirty="0">
                <a:solidFill>
                  <a:srgbClr val="FF0000"/>
                </a:solidFill>
              </a:rPr>
              <a:t> 높인다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장비처럼 활용 시켜 다양한 스킬 </a:t>
            </a:r>
            <a:r>
              <a:rPr lang="ko-KR" altLang="en-US" sz="1200" dirty="0" err="1">
                <a:solidFill>
                  <a:srgbClr val="FF0000"/>
                </a:solidFill>
              </a:rPr>
              <a:t>베레이션을</a:t>
            </a:r>
            <a:r>
              <a:rPr lang="ko-KR" altLang="en-US" sz="1200" dirty="0">
                <a:solidFill>
                  <a:srgbClr val="FF0000"/>
                </a:solidFill>
              </a:rPr>
              <a:t> 구성한다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다르게 설정하여 구성할 수 있기에 같은 캐릭터라도 다른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능력치을</a:t>
            </a:r>
            <a:r>
              <a:rPr lang="ko-KR" altLang="en-US" sz="1200" dirty="0">
                <a:solidFill>
                  <a:srgbClr val="FF0000"/>
                </a:solidFill>
              </a:rPr>
              <a:t> 만들 수 있다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스킬 </a:t>
            </a:r>
            <a:r>
              <a:rPr lang="ko-KR" altLang="en-US" sz="1200" dirty="0" err="1">
                <a:solidFill>
                  <a:srgbClr val="FF0000"/>
                </a:solidFill>
              </a:rPr>
              <a:t>콤보시스템을</a:t>
            </a:r>
            <a:r>
              <a:rPr lang="ko-KR" altLang="en-US" sz="1200" dirty="0">
                <a:solidFill>
                  <a:srgbClr val="FF0000"/>
                </a:solidFill>
              </a:rPr>
              <a:t> 도입시켜서 </a:t>
            </a:r>
            <a:r>
              <a:rPr lang="ko-KR" altLang="en-US" sz="1200" dirty="0" err="1">
                <a:solidFill>
                  <a:srgbClr val="FF0000"/>
                </a:solidFill>
              </a:rPr>
              <a:t>액티브스킬의</a:t>
            </a:r>
            <a:r>
              <a:rPr lang="ko-KR" altLang="en-US" sz="1200" dirty="0">
                <a:solidFill>
                  <a:srgbClr val="FF0000"/>
                </a:solidFill>
              </a:rPr>
              <a:t> 경우 스킬 조합에 따라 다른 </a:t>
            </a:r>
            <a:r>
              <a:rPr lang="ko-KR" altLang="en-US" sz="1200" dirty="0" err="1">
                <a:solidFill>
                  <a:srgbClr val="FF0000"/>
                </a:solidFill>
              </a:rPr>
              <a:t>데미지를</a:t>
            </a:r>
            <a:r>
              <a:rPr lang="ko-KR" altLang="en-US" sz="1200" dirty="0">
                <a:solidFill>
                  <a:srgbClr val="FF0000"/>
                </a:solidFill>
              </a:rPr>
              <a:t> 구성하도록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방향성 혹은 의도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 err="1">
                <a:solidFill>
                  <a:srgbClr val="FF0000"/>
                </a:solidFill>
              </a:rPr>
              <a:t>스킬에</a:t>
            </a:r>
            <a:r>
              <a:rPr lang="ko-KR" altLang="en-US" sz="1200" dirty="0">
                <a:solidFill>
                  <a:srgbClr val="FF0000"/>
                </a:solidFill>
              </a:rPr>
              <a:t> 있는 부분을 크게 만들어서 </a:t>
            </a:r>
            <a:r>
              <a:rPr lang="ko-KR" altLang="en-US" sz="1200" dirty="0" err="1">
                <a:solidFill>
                  <a:srgbClr val="FF0000"/>
                </a:solidFill>
              </a:rPr>
              <a:t>탈착이</a:t>
            </a:r>
            <a:r>
              <a:rPr lang="ko-KR" altLang="en-US" sz="1200" dirty="0">
                <a:solidFill>
                  <a:srgbClr val="FF0000"/>
                </a:solidFill>
              </a:rPr>
              <a:t> 가능하고 성장이 가능하게 하여 장비영역 부분을 줄여 스킬 부분으로 옮기겠다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 영역을 </a:t>
            </a:r>
            <a:r>
              <a:rPr lang="ko-KR" altLang="en-US" sz="1200" dirty="0" err="1">
                <a:solidFill>
                  <a:srgbClr val="FF0000"/>
                </a:solidFill>
              </a:rPr>
              <a:t>스텟</a:t>
            </a:r>
            <a:r>
              <a:rPr lang="ko-KR" altLang="en-US" sz="1200" dirty="0">
                <a:solidFill>
                  <a:srgbClr val="FF0000"/>
                </a:solidFill>
              </a:rPr>
              <a:t> 조정 부분으로 설정 하여 동일한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능력치를</a:t>
            </a:r>
            <a:r>
              <a:rPr lang="ko-KR" altLang="en-US" sz="1200" dirty="0">
                <a:solidFill>
                  <a:srgbClr val="FF0000"/>
                </a:solidFill>
              </a:rPr>
              <a:t> 갖도록 하겠다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 영역을 직업별로 구분하는 영역으로 설정하고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능력치가</a:t>
            </a:r>
            <a:r>
              <a:rPr lang="ko-KR" altLang="en-US" sz="1200" dirty="0">
                <a:solidFill>
                  <a:srgbClr val="FF0000"/>
                </a:solidFill>
              </a:rPr>
              <a:t> 다양한 캐릭터가 존재하도록 하겠다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캐릭터에 스킬 장착의 숫자의 차별성을 통해 캐릭터 수집의 이유를 만든다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클래스 마다 스킬 장착이 제한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성장불가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캐릭터마다 직업으로 분류하여 스킬</a:t>
            </a:r>
            <a:r>
              <a:rPr lang="ko-KR" altLang="en-US" sz="1200" baseline="0" dirty="0">
                <a:solidFill>
                  <a:srgbClr val="FF0000"/>
                </a:solidFill>
              </a:rPr>
              <a:t> 장착의 제한이 존재한다</a:t>
            </a:r>
            <a:r>
              <a:rPr lang="en-US" altLang="ko-KR" sz="1200" baseline="0" dirty="0">
                <a:solidFill>
                  <a:srgbClr val="FF0000"/>
                </a:solidFill>
              </a:rPr>
              <a:t>.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 마다 고유장비가 존재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캐릭터는 모두 동일하게 </a:t>
            </a:r>
            <a:r>
              <a:rPr lang="ko-KR" altLang="en-US" sz="1200" dirty="0" err="1">
                <a:solidFill>
                  <a:srgbClr val="FF0000"/>
                </a:solidFill>
              </a:rPr>
              <a:t>능력치가</a:t>
            </a:r>
            <a:r>
              <a:rPr lang="ko-KR" altLang="en-US" sz="1200" dirty="0">
                <a:solidFill>
                  <a:srgbClr val="FF0000"/>
                </a:solidFill>
              </a:rPr>
              <a:t> 존재한다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캐릭터는 직업을 제외한 </a:t>
            </a:r>
            <a:r>
              <a:rPr lang="ko-KR" altLang="en-US" sz="1200" dirty="0" err="1">
                <a:solidFill>
                  <a:srgbClr val="FF0000"/>
                </a:solidFill>
              </a:rPr>
              <a:t>스킬제한</a:t>
            </a:r>
            <a:r>
              <a:rPr lang="ko-KR" altLang="en-US" sz="1200" dirty="0">
                <a:solidFill>
                  <a:srgbClr val="FF0000"/>
                </a:solidFill>
              </a:rPr>
              <a:t> 없음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성장가능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pPr marL="0" indent="0" algn="l">
              <a:buFont typeface="Wingdings" pitchFamily="2" charset="2"/>
              <a:buNone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캐릭터는 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개로 사용되고 장비에 따라 사용되는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변형되어 사용하는 형태로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marL="0" indent="0" algn="l">
              <a:buFont typeface="Wingdings" pitchFamily="2" charset="2"/>
              <a:buNone/>
            </a:pPr>
            <a:r>
              <a:rPr lang="ko-KR" altLang="en-US" sz="1200" dirty="0">
                <a:solidFill>
                  <a:srgbClr val="FF0000"/>
                </a:solidFill>
              </a:rPr>
              <a:t>장비와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구분하여 존재하되 장비에 따라 맞는 </a:t>
            </a:r>
            <a:r>
              <a:rPr lang="ko-KR" altLang="en-US" sz="1200" dirty="0" err="1">
                <a:solidFill>
                  <a:srgbClr val="FF0000"/>
                </a:solidFill>
              </a:rPr>
              <a:t>스킬이</a:t>
            </a:r>
            <a:r>
              <a:rPr lang="ko-KR" altLang="en-US" sz="1200" dirty="0">
                <a:solidFill>
                  <a:srgbClr val="FF0000"/>
                </a:solidFill>
              </a:rPr>
              <a:t> 존재하나 기본적으로 제한이 없이 장착이 가능하다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추가적으로 </a:t>
            </a:r>
            <a:r>
              <a:rPr lang="ko-KR" altLang="en-US" sz="1200" dirty="0" err="1">
                <a:solidFill>
                  <a:srgbClr val="FF0000"/>
                </a:solidFill>
              </a:rPr>
              <a:t>콤보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스킬을</a:t>
            </a:r>
            <a:r>
              <a:rPr lang="ko-KR" altLang="en-US" sz="1200" dirty="0">
                <a:solidFill>
                  <a:srgbClr val="FF0000"/>
                </a:solidFill>
              </a:rPr>
              <a:t> 넣어서 다양한 </a:t>
            </a:r>
            <a:r>
              <a:rPr lang="ko-KR" altLang="en-US" sz="1200" dirty="0" err="1">
                <a:solidFill>
                  <a:srgbClr val="FF0000"/>
                </a:solidFill>
              </a:rPr>
              <a:t>스킬의</a:t>
            </a:r>
            <a:r>
              <a:rPr lang="ko-KR" altLang="en-US" sz="1200" dirty="0">
                <a:solidFill>
                  <a:srgbClr val="FF0000"/>
                </a:solidFill>
              </a:rPr>
              <a:t> 조합을 만들도록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</a:rPr>
              <a:t>정령 혹은 </a:t>
            </a:r>
            <a:r>
              <a:rPr lang="ko-KR" altLang="en-US" sz="1200" dirty="0" err="1">
                <a:solidFill>
                  <a:srgbClr val="FF0000"/>
                </a:solidFill>
              </a:rPr>
              <a:t>펫</a:t>
            </a:r>
            <a:r>
              <a:rPr lang="ko-KR" altLang="en-US" sz="1200" dirty="0">
                <a:solidFill>
                  <a:srgbClr val="FF0000"/>
                </a:solidFill>
              </a:rPr>
              <a:t> 부분을 추가하여 </a:t>
            </a:r>
            <a:r>
              <a:rPr lang="ko-KR" altLang="en-US" sz="1200" dirty="0" err="1">
                <a:solidFill>
                  <a:srgbClr val="FF0000"/>
                </a:solidFill>
              </a:rPr>
              <a:t>콤보스킬을</a:t>
            </a:r>
            <a:r>
              <a:rPr lang="ko-KR" altLang="en-US" sz="1200" dirty="0">
                <a:solidFill>
                  <a:srgbClr val="FF0000"/>
                </a:solidFill>
              </a:rPr>
              <a:t> 넣는다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4C13-A5E2-40BB-92EA-24A112574F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467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강조할 내용표기 </a:t>
            </a:r>
            <a:endParaRPr lang="en-US" altLang="ko-KR" baseline="0" dirty="0"/>
          </a:p>
          <a:p>
            <a:r>
              <a:rPr lang="ko-KR" altLang="en-US" dirty="0"/>
              <a:t>있다 </a:t>
            </a:r>
            <a:r>
              <a:rPr lang="ko-KR" altLang="en-US" dirty="0" err="1"/>
              <a:t>없다로</a:t>
            </a:r>
            <a:r>
              <a:rPr lang="ko-KR" altLang="en-US" dirty="0"/>
              <a:t> 말하지 말 것 </a:t>
            </a:r>
            <a:r>
              <a:rPr lang="en-US" altLang="ko-KR" dirty="0"/>
              <a:t>(</a:t>
            </a:r>
            <a:r>
              <a:rPr lang="ko-KR" altLang="en-US" dirty="0"/>
              <a:t>동기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동기를 설명하라 </a:t>
            </a:r>
            <a:endParaRPr lang="en-US" altLang="ko-KR" dirty="0"/>
          </a:p>
          <a:p>
            <a:r>
              <a:rPr lang="ko-KR" altLang="en-US" dirty="0"/>
              <a:t>당위성을 설명하라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CFEE4-A850-492B-AB7F-92F3FD348D2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2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1411217"/>
            <a:ext cx="1797049" cy="523112"/>
            <a:chOff x="0" y="1483787"/>
            <a:chExt cx="2292439" cy="523112"/>
          </a:xfrm>
        </p:grpSpPr>
        <p:sp>
          <p:nvSpPr>
            <p:cNvPr id="4" name="직사각형 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Contents#2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Contents#3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Contents#4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Contents#5</a:t>
            </a:r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34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771650" y="1254126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rgbClr val="1B2040"/>
                </a:solidFill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1781175" y="41529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-1" y="0"/>
            <a:ext cx="1044000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043999" y="0"/>
            <a:ext cx="11148001" cy="54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61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2019-09-28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130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2019-09-28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405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2019-09-28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59026" y="135172"/>
            <a:ext cx="1502797" cy="779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게임로고</a:t>
            </a:r>
          </a:p>
        </p:txBody>
      </p:sp>
    </p:spTree>
    <p:extLst>
      <p:ext uri="{BB962C8B-B14F-4D97-AF65-F5344CB8AC3E}">
        <p14:creationId xmlns:p14="http://schemas.microsoft.com/office/powerpoint/2010/main" val="2309322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2019-09-28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11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2019-09-28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33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65F28D-C39D-47B8-8FC4-2B784F88D3B4}" type="datetimeFigureOut">
              <a:rPr lang="ko-KR" altLang="en-US" smtClean="0">
                <a:solidFill>
                  <a:prstClr val="black"/>
                </a:solidFill>
              </a:rPr>
              <a:pPr/>
              <a:t>2019-09-28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63F792-C80B-4EB2-BB75-225D346B46C2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88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스토리기획-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1" y="1411217"/>
            <a:ext cx="1260000" cy="523112"/>
            <a:chOff x="0" y="1483787"/>
            <a:chExt cx="1703419" cy="523112"/>
          </a:xfrm>
        </p:grpSpPr>
        <p:sp>
          <p:nvSpPr>
            <p:cNvPr id="18" name="직사각형 17"/>
            <p:cNvSpPr/>
            <p:nvPr userDrawn="1"/>
          </p:nvSpPr>
          <p:spPr>
            <a:xfrm>
              <a:off x="1" y="1483787"/>
              <a:ext cx="1703418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+mn-ea"/>
                <a:ea typeface="+mn-ea"/>
              </a:rPr>
              <a:t>소개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분석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텔링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769511" y="-1"/>
            <a:ext cx="9229725" cy="70075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22498" y="33570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플롯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22498" y="38957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보드</a:t>
            </a:r>
          </a:p>
        </p:txBody>
      </p:sp>
    </p:spTree>
    <p:extLst>
      <p:ext uri="{BB962C8B-B14F-4D97-AF65-F5344CB8AC3E}">
        <p14:creationId xmlns:p14="http://schemas.microsoft.com/office/powerpoint/2010/main" val="968692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스토리기획-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>
            <a:off x="1" y="2063340"/>
            <a:ext cx="1260000" cy="523112"/>
            <a:chOff x="0" y="1483787"/>
            <a:chExt cx="1703419" cy="523112"/>
          </a:xfrm>
        </p:grpSpPr>
        <p:sp>
          <p:nvSpPr>
            <p:cNvPr id="18" name="직사각형 17"/>
            <p:cNvSpPr/>
            <p:nvPr userDrawn="1"/>
          </p:nvSpPr>
          <p:spPr>
            <a:xfrm>
              <a:off x="1" y="1483787"/>
              <a:ext cx="1703418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22498" y="151970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개요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2498" y="215561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kern="1200" dirty="0">
                <a:solidFill>
                  <a:srgbClr val="FFFFFF"/>
                </a:solidFill>
                <a:latin typeface="+mn-ea"/>
                <a:ea typeface="+mn-ea"/>
                <a:cs typeface="+mn-cs"/>
              </a:rPr>
              <a:t>조사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22498" y="27915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텔링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6823124" y="1138706"/>
            <a:ext cx="5025975" cy="511921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769511" y="-1"/>
            <a:ext cx="9229725" cy="700755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22498" y="33570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플롯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2498" y="38957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kern="12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+mn-cs"/>
              </a:rPr>
              <a:t>보드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22498" y="44188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1" hangingPunct="1"/>
            <a:r>
              <a:rPr lang="ko-KR" altLang="en-US" sz="1600" b="1" kern="1200" dirty="0">
                <a:solidFill>
                  <a:srgbClr val="0070C0"/>
                </a:solidFill>
                <a:latin typeface="+mn-ea"/>
                <a:ea typeface="+mn-ea"/>
                <a:cs typeface="+mn-cs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19663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2020816"/>
            <a:ext cx="1797049" cy="523112"/>
            <a:chOff x="0" y="1483787"/>
            <a:chExt cx="2292439" cy="523112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Contents#2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Contents#3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Contents#4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Contents#5</a:t>
            </a:r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72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 userDrawn="1"/>
        </p:nvGrpSpPr>
        <p:grpSpPr>
          <a:xfrm>
            <a:off x="0" y="2688473"/>
            <a:ext cx="1797049" cy="523112"/>
            <a:chOff x="0" y="1483787"/>
            <a:chExt cx="2292439" cy="523112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extBox 18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Contents#2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Contents#3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Contents#4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Contents#5</a:t>
            </a:r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40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 userDrawn="1"/>
        </p:nvGrpSpPr>
        <p:grpSpPr>
          <a:xfrm>
            <a:off x="0" y="3312587"/>
            <a:ext cx="1797049" cy="523112"/>
            <a:chOff x="0" y="1483787"/>
            <a:chExt cx="2292439" cy="523112"/>
          </a:xfrm>
        </p:grpSpPr>
        <p:sp>
          <p:nvSpPr>
            <p:cNvPr id="22" name="직사각형 21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Contents#2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Contents#3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Contents#4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Contents#5</a:t>
            </a:r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9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 userDrawn="1"/>
        </p:nvGrpSpPr>
        <p:grpSpPr>
          <a:xfrm>
            <a:off x="0" y="3951215"/>
            <a:ext cx="1797049" cy="523112"/>
            <a:chOff x="0" y="1483787"/>
            <a:chExt cx="2292439" cy="523112"/>
          </a:xfrm>
        </p:grpSpPr>
        <p:sp>
          <p:nvSpPr>
            <p:cNvPr id="24" name="직사각형 23"/>
            <p:cNvSpPr/>
            <p:nvPr userDrawn="1"/>
          </p:nvSpPr>
          <p:spPr>
            <a:xfrm>
              <a:off x="0" y="1483787"/>
              <a:ext cx="2292439" cy="523112"/>
            </a:xfrm>
            <a:prstGeom prst="rect">
              <a:avLst/>
            </a:prstGeom>
            <a:solidFill>
              <a:srgbClr val="0506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0" y="1483787"/>
              <a:ext cx="67417" cy="523112"/>
            </a:xfrm>
            <a:prstGeom prst="rect">
              <a:avLst/>
            </a:prstGeom>
            <a:solidFill>
              <a:srgbClr val="7DD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 userDrawn="1"/>
        </p:nvSpPr>
        <p:spPr>
          <a:xfrm>
            <a:off x="322498" y="151970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</a:rPr>
              <a:t>Contents#1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322498" y="2155619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Contents#2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322498" y="2791532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Contents#3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2498" y="3427445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Contents#4</a:t>
            </a: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322498" y="4063356"/>
            <a:ext cx="127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prstClr val="white"/>
                </a:solidFill>
              </a:rPr>
              <a:t>Contents#5</a:t>
            </a:r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1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게임소개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-1" y="1411217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519706"/>
            <a:ext cx="125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5060B"/>
                </a:solidFill>
              </a:rPr>
              <a:t>개요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2155619"/>
            <a:ext cx="1259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</a:rPr>
              <a:t>분석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2791532"/>
            <a:ext cx="125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</a:rPr>
              <a:t>적용</a:t>
            </a:r>
          </a:p>
        </p:txBody>
      </p:sp>
      <p:sp>
        <p:nvSpPr>
          <p:cNvPr id="12" name="내용 개체 틀 2"/>
          <p:cNvSpPr>
            <a:spLocks noGrp="1"/>
          </p:cNvSpPr>
          <p:nvPr userDrawn="1">
            <p:ph idx="1"/>
          </p:nvPr>
        </p:nvSpPr>
        <p:spPr>
          <a:xfrm>
            <a:off x="6823124" y="1057275"/>
            <a:ext cx="5025975" cy="546734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제목 1"/>
          <p:cNvSpPr>
            <a:spLocks noGrp="1"/>
          </p:cNvSpPr>
          <p:nvPr userDrawn="1">
            <p:ph type="title"/>
          </p:nvPr>
        </p:nvSpPr>
        <p:spPr>
          <a:xfrm>
            <a:off x="1566311" y="0"/>
            <a:ext cx="9229725" cy="6985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0976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게임분석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/>
          <p:cNvSpPr>
            <a:spLocks noGrp="1"/>
          </p:cNvSpPr>
          <p:nvPr>
            <p:ph idx="1"/>
          </p:nvPr>
        </p:nvSpPr>
        <p:spPr>
          <a:xfrm>
            <a:off x="6823124" y="1066800"/>
            <a:ext cx="5025975" cy="545782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1566310" y="0"/>
            <a:ext cx="9229725" cy="7112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-1" y="1519706"/>
            <a:ext cx="125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</a:rPr>
              <a:t>소개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2791532"/>
            <a:ext cx="125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</a:rPr>
              <a:t>적용</a:t>
            </a:r>
          </a:p>
        </p:txBody>
      </p:sp>
      <p:sp>
        <p:nvSpPr>
          <p:cNvPr id="22" name="직사각형 21"/>
          <p:cNvSpPr/>
          <p:nvPr userDrawn="1"/>
        </p:nvSpPr>
        <p:spPr>
          <a:xfrm>
            <a:off x="-1" y="2054684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0" y="2146963"/>
            <a:ext cx="125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5060B"/>
                </a:solidFill>
              </a:rPr>
              <a:t>파티</a:t>
            </a:r>
            <a:r>
              <a:rPr lang="en-US" altLang="ko-KR" sz="1600" dirty="0">
                <a:solidFill>
                  <a:srgbClr val="05060B"/>
                </a:solidFill>
              </a:rPr>
              <a:t>RPG</a:t>
            </a:r>
            <a:endParaRPr lang="ko-KR" altLang="en-US" sz="1600" dirty="0">
              <a:solidFill>
                <a:srgbClr val="0506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56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게임 적용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6823124" y="1066800"/>
            <a:ext cx="5025975" cy="5438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1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05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05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1574801" y="0"/>
            <a:ext cx="9424436" cy="711200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5" name="직사각형 24"/>
          <p:cNvSpPr/>
          <p:nvPr userDrawn="1"/>
        </p:nvSpPr>
        <p:spPr>
          <a:xfrm>
            <a:off x="-1" y="2688473"/>
            <a:ext cx="1259633" cy="523112"/>
          </a:xfrm>
          <a:prstGeom prst="rect">
            <a:avLst/>
          </a:prstGeom>
          <a:solidFill>
            <a:srgbClr val="7DD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0" y="1519706"/>
            <a:ext cx="125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</a:rPr>
              <a:t>소개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0" y="2791532"/>
            <a:ext cx="125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5060B"/>
                </a:solidFill>
              </a:rPr>
              <a:t>적용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0" y="2155619"/>
            <a:ext cx="125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7224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247862" y="2724150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ysClr val="windowText" lastClr="000000"/>
                </a:solidFill>
              </a:rPr>
              <a:t>게임 소개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247862" y="344144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ysClr val="windowText" lastClr="000000"/>
                </a:solidFill>
              </a:rPr>
              <a:t>게임 분석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247862" y="4165253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ysClr val="windowText" lastClr="000000"/>
                </a:solidFill>
              </a:rPr>
              <a:t>게임 적용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-1" y="775930"/>
            <a:ext cx="2118050" cy="864096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866167" y="1107772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50" dirty="0">
                <a:solidFill>
                  <a:prstClr val="white"/>
                </a:solidFill>
              </a:rPr>
              <a:t>INDEX</a:t>
            </a:r>
            <a:endParaRPr lang="ko-KR" altLang="en-US" sz="2800" spc="-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4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1" y="0"/>
            <a:ext cx="1260000" cy="6858000"/>
          </a:xfrm>
          <a:prstGeom prst="rect">
            <a:avLst/>
          </a:prstGeom>
          <a:solidFill>
            <a:srgbClr val="1B2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 userDrawn="1"/>
        </p:nvSpPr>
        <p:spPr>
          <a:xfrm>
            <a:off x="1259999" y="0"/>
            <a:ext cx="10932001" cy="708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54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6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81" r:id="rId17"/>
    <p:sldLayoutId id="2147483682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나눔바른고딕 Light" panose="020B0603020101020101" pitchFamily="50" charset="-127"/>
          <a:ea typeface="나눔바른고딕 Light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기사 </a:t>
            </a:r>
            <a:r>
              <a:rPr lang="ko-KR" altLang="en-US" dirty="0"/>
              <a:t>제안서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97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방향성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160854"/>
              </p:ext>
            </p:extLst>
          </p:nvPr>
        </p:nvGraphicFramePr>
        <p:xfrm>
          <a:off x="1466850" y="963216"/>
          <a:ext cx="10439951" cy="5346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6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17595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816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게임명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67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레이븐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수집요소 </a:t>
                      </a:r>
                      <a:r>
                        <a:rPr lang="ko-KR" altLang="en-US" dirty="0" err="1"/>
                        <a:t>탈착</a:t>
                      </a:r>
                      <a:r>
                        <a:rPr lang="ko-KR" altLang="en-US" dirty="0"/>
                        <a:t> 가능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주요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능력치가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장비에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집중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직업별 캐릭터 설정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6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블루스톤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강화를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통해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성장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성장시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기본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재화만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필요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착용해제시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캐시재화가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필요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캐릭터당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총</a:t>
                      </a:r>
                      <a:r>
                        <a:rPr lang="en-US" altLang="ko-KR" dirty="0" err="1"/>
                        <a:t> 6</a:t>
                      </a:r>
                      <a:r>
                        <a:rPr lang="ko-KR" altLang="en-US" dirty="0" err="1"/>
                        <a:t>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장착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수집요소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캐릭터마다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다른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스킬을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가지고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6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팬텀게이트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강화를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통해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성장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성장시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같은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장비와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기본재화가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필요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착용해제시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재화가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필요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캐릭터당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총</a:t>
                      </a:r>
                      <a:r>
                        <a:rPr lang="en-US" altLang="ko-KR" dirty="0" err="1"/>
                        <a:t> 6</a:t>
                      </a:r>
                      <a:r>
                        <a:rPr lang="ko-KR" altLang="en-US" dirty="0" err="1"/>
                        <a:t>개</a:t>
                      </a:r>
                      <a:r>
                        <a:rPr lang="en-US" altLang="ko-KR" dirty="0" err="1"/>
                        <a:t> </a:t>
                      </a:r>
                      <a:r>
                        <a:rPr lang="ko-KR" altLang="en-US" dirty="0" err="1"/>
                        <a:t>장착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수집요소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캐릭터마다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다른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스킬을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가지고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367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판타지워택틱스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강화를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통해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성장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성장시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기본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재화만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필요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착용해제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제한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없음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캐릭터당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총</a:t>
                      </a:r>
                      <a:r>
                        <a:rPr lang="en-US" altLang="ko-KR" dirty="0"/>
                        <a:t> 15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장착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수집요소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캐릭터마다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다른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스킬을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가지고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025C68D-CCEA-4A4F-A1DB-662C53167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9">
            <a:extLst>
              <a:ext uri="{FF2B5EF4-FFF2-40B4-BE49-F238E27FC236}">
                <a16:creationId xmlns="" xmlns:a16="http://schemas.microsoft.com/office/drawing/2014/main" id="{716F6BB0-EF51-44E3-A407-7146A81E7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070378"/>
              </p:ext>
            </p:extLst>
          </p:nvPr>
        </p:nvGraphicFramePr>
        <p:xfrm>
          <a:off x="-5410312" y="1388671"/>
          <a:ext cx="68771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="" xmlns:a16="http://schemas.microsoft.com/office/drawing/2014/main" val="1934298983"/>
                    </a:ext>
                  </a:extLst>
                </a:gridCol>
                <a:gridCol w="2305162">
                  <a:extLst>
                    <a:ext uri="{9D8B030D-6E8A-4147-A177-3AD203B41FA5}">
                      <a16:colId xmlns="" xmlns:a16="http://schemas.microsoft.com/office/drawing/2014/main" val="3002600445"/>
                    </a:ext>
                  </a:extLst>
                </a:gridCol>
                <a:gridCol w="2736000">
                  <a:extLst>
                    <a:ext uri="{9D8B030D-6E8A-4147-A177-3AD203B41FA5}">
                      <a16:colId xmlns="" xmlns:a16="http://schemas.microsoft.com/office/drawing/2014/main" val="1906238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게임명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수집요소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성장요소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89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레이븐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장비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장비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직업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831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블루스톤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/>
                        <a:t>스킬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3519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팬텀게이트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캐릭터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장비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스킬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76456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판타지워택틱스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7611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83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방향성</a:t>
            </a:r>
          </a:p>
        </p:txBody>
      </p:sp>
      <p:sp>
        <p:nvSpPr>
          <p:cNvPr id="12" name="내용 개체 틀 1">
            <a:extLst>
              <a:ext uri="{FF2B5EF4-FFF2-40B4-BE49-F238E27FC236}">
                <a16:creationId xmlns="" xmlns:a16="http://schemas.microsoft.com/office/drawing/2014/main" id="{E6FCC71F-7A44-5840-B2F9-17E5EB4EC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12" y="4207932"/>
            <a:ext cx="10079588" cy="2049993"/>
          </a:xfrm>
        </p:spPr>
        <p:txBody>
          <a:bodyPr/>
          <a:lstStyle/>
          <a:p>
            <a:r>
              <a:rPr lang="ko-KR" altLang="en-US" dirty="0"/>
              <a:t>수집요소를</a:t>
            </a:r>
            <a:r>
              <a:rPr lang="en-US" altLang="ko-KR" dirty="0"/>
              <a:t> </a:t>
            </a:r>
            <a:r>
              <a:rPr lang="ko-KR" altLang="en-US" dirty="0"/>
              <a:t>스킬로</a:t>
            </a:r>
            <a:r>
              <a:rPr lang="en-US" altLang="ko-KR" dirty="0"/>
              <a:t> </a:t>
            </a:r>
            <a:r>
              <a:rPr lang="ko-KR" altLang="en-US" dirty="0"/>
              <a:t>변형</a:t>
            </a:r>
            <a:r>
              <a:rPr lang="en-US" altLang="ko-KR" dirty="0"/>
              <a:t> </a:t>
            </a:r>
            <a:r>
              <a:rPr lang="ko-KR" altLang="en-US" dirty="0"/>
              <a:t>하여</a:t>
            </a:r>
            <a:r>
              <a:rPr lang="en-US" altLang="ko-KR" dirty="0"/>
              <a:t> </a:t>
            </a:r>
            <a:r>
              <a:rPr lang="ko-KR" altLang="en-US" dirty="0"/>
              <a:t>수집하는</a:t>
            </a:r>
            <a:r>
              <a:rPr lang="en-US" altLang="ko-KR" dirty="0"/>
              <a:t> </a:t>
            </a:r>
            <a:r>
              <a:rPr lang="ko-KR" altLang="en-US" dirty="0"/>
              <a:t>목적으로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레이븐에서</a:t>
            </a:r>
            <a:r>
              <a:rPr lang="en-US" altLang="ko-KR" dirty="0"/>
              <a:t> </a:t>
            </a:r>
            <a:r>
              <a:rPr lang="ko-KR" altLang="en-US" dirty="0"/>
              <a:t>장비를</a:t>
            </a:r>
            <a:r>
              <a:rPr lang="en-US" altLang="ko-KR" dirty="0"/>
              <a:t> </a:t>
            </a:r>
            <a:r>
              <a:rPr lang="ko-KR" altLang="en-US" dirty="0"/>
              <a:t>수집하는</a:t>
            </a:r>
            <a:r>
              <a:rPr lang="en-US" altLang="ko-KR" dirty="0"/>
              <a:t> </a:t>
            </a:r>
            <a:r>
              <a:rPr lang="ko-KR" altLang="en-US" dirty="0"/>
              <a:t>것을</a:t>
            </a:r>
            <a:r>
              <a:rPr lang="en-US" altLang="ko-KR" dirty="0"/>
              <a:t> </a:t>
            </a:r>
            <a:r>
              <a:rPr lang="ko-KR" altLang="en-US" dirty="0"/>
              <a:t>스킬을</a:t>
            </a:r>
            <a:r>
              <a:rPr lang="en-US" altLang="ko-KR" dirty="0"/>
              <a:t> </a:t>
            </a:r>
            <a:r>
              <a:rPr lang="ko-KR" altLang="en-US" dirty="0"/>
              <a:t>수집하고</a:t>
            </a:r>
            <a:r>
              <a:rPr lang="en-US" altLang="ko-KR" dirty="0"/>
              <a:t> </a:t>
            </a:r>
            <a:r>
              <a:rPr lang="ko-KR" altLang="en-US" dirty="0"/>
              <a:t>성장</a:t>
            </a:r>
            <a:r>
              <a:rPr lang="en-US" altLang="ko-KR" dirty="0"/>
              <a:t>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요소로</a:t>
            </a:r>
            <a:r>
              <a:rPr lang="en-US" altLang="ko-KR" dirty="0"/>
              <a:t> </a:t>
            </a:r>
            <a:r>
              <a:rPr lang="ko-KR" altLang="en-US" dirty="0"/>
              <a:t>변형한다</a:t>
            </a:r>
            <a:r>
              <a:rPr lang="en-US" altLang="ko-KR" dirty="0"/>
              <a:t>. </a:t>
            </a:r>
            <a:r>
              <a:rPr lang="ko-KR" altLang="en-US" dirty="0" err="1"/>
              <a:t>레이븐에</a:t>
            </a:r>
            <a:r>
              <a:rPr lang="en-US" altLang="ko-KR" dirty="0"/>
              <a:t> </a:t>
            </a:r>
            <a:r>
              <a:rPr lang="ko-KR" altLang="en-US" dirty="0"/>
              <a:t>존재하는</a:t>
            </a:r>
            <a:r>
              <a:rPr lang="en-US" altLang="ko-KR" dirty="0"/>
              <a:t> </a:t>
            </a:r>
            <a:r>
              <a:rPr lang="ko-KR" altLang="en-US" dirty="0"/>
              <a:t>스킬</a:t>
            </a:r>
            <a:r>
              <a:rPr lang="en-US" altLang="ko-KR" dirty="0"/>
              <a:t> </a:t>
            </a:r>
            <a:r>
              <a:rPr lang="ko-KR" altLang="en-US" dirty="0"/>
              <a:t>부분이</a:t>
            </a:r>
            <a:r>
              <a:rPr lang="en-US" altLang="ko-KR" dirty="0"/>
              <a:t> </a:t>
            </a:r>
            <a:r>
              <a:rPr lang="ko-KR" altLang="en-US" dirty="0"/>
              <a:t>장비</a:t>
            </a:r>
            <a:r>
              <a:rPr lang="en-US" altLang="ko-KR" dirty="0"/>
              <a:t> </a:t>
            </a:r>
            <a:r>
              <a:rPr lang="ko-KR" altLang="en-US" dirty="0"/>
              <a:t>영역으로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 </a:t>
            </a:r>
            <a:r>
              <a:rPr lang="ko-KR" altLang="en-US" dirty="0"/>
              <a:t>되었으므로</a:t>
            </a:r>
            <a:r>
              <a:rPr lang="en-US" altLang="ko-KR" dirty="0"/>
              <a:t> </a:t>
            </a:r>
            <a:r>
              <a:rPr lang="ko-KR" altLang="en-US" dirty="0"/>
              <a:t>장비</a:t>
            </a:r>
            <a:r>
              <a:rPr lang="en-US" altLang="ko-KR" dirty="0"/>
              <a:t> </a:t>
            </a:r>
            <a:r>
              <a:rPr lang="ko-KR" altLang="en-US" dirty="0"/>
              <a:t>영역의</a:t>
            </a:r>
            <a:r>
              <a:rPr lang="en-US" altLang="ko-KR" dirty="0"/>
              <a:t> </a:t>
            </a:r>
            <a:r>
              <a:rPr lang="ko-KR" altLang="en-US" dirty="0"/>
              <a:t>능력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r>
              <a:rPr lang="en-US" altLang="ko-KR" dirty="0"/>
              <a:t> </a:t>
            </a:r>
            <a:r>
              <a:rPr lang="ko-KR" altLang="en-US" dirty="0"/>
              <a:t>스킬</a:t>
            </a:r>
            <a:r>
              <a:rPr lang="en-US" altLang="ko-KR" dirty="0"/>
              <a:t> </a:t>
            </a:r>
            <a:r>
              <a:rPr lang="ko-KR" altLang="en-US" dirty="0"/>
              <a:t>부분을</a:t>
            </a:r>
            <a:r>
              <a:rPr lang="en-US" altLang="ko-KR" dirty="0"/>
              <a:t> </a:t>
            </a:r>
            <a:r>
              <a:rPr lang="ko-KR" altLang="en-US" dirty="0"/>
              <a:t>제외하고</a:t>
            </a:r>
            <a:r>
              <a:rPr lang="en-US" altLang="ko-KR" dirty="0"/>
              <a:t> </a:t>
            </a:r>
            <a:r>
              <a:rPr lang="ko-KR" altLang="en-US" dirty="0" err="1"/>
              <a:t>블루스톤의</a:t>
            </a:r>
            <a:r>
              <a:rPr lang="en-US" altLang="ko-KR" dirty="0"/>
              <a:t> </a:t>
            </a:r>
            <a:r>
              <a:rPr lang="ko-KR" altLang="en-US" dirty="0"/>
              <a:t>장비</a:t>
            </a:r>
            <a:r>
              <a:rPr lang="en-US" altLang="ko-KR" dirty="0"/>
              <a:t> </a:t>
            </a:r>
            <a:r>
              <a:rPr lang="ko-KR" altLang="en-US" dirty="0"/>
              <a:t>요소로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장비</a:t>
            </a:r>
            <a:r>
              <a:rPr lang="en-US" altLang="ko-KR" dirty="0"/>
              <a:t> </a:t>
            </a:r>
            <a:r>
              <a:rPr lang="ko-KR" altLang="en-US" dirty="0"/>
              <a:t>당</a:t>
            </a:r>
            <a:r>
              <a:rPr lang="en-US" altLang="ko-KR" dirty="0"/>
              <a:t> </a:t>
            </a:r>
            <a:r>
              <a:rPr lang="ko-KR" altLang="en-US" dirty="0"/>
              <a:t>스킬을</a:t>
            </a:r>
            <a:r>
              <a:rPr lang="en-US" altLang="ko-KR" dirty="0"/>
              <a:t> </a:t>
            </a:r>
            <a:r>
              <a:rPr lang="ko-KR" altLang="en-US" dirty="0"/>
              <a:t>주</a:t>
            </a:r>
            <a:r>
              <a:rPr lang="en-US" altLang="ko-KR" dirty="0"/>
              <a:t> </a:t>
            </a:r>
            <a:r>
              <a:rPr lang="ko-KR" altLang="en-US" dirty="0"/>
              <a:t>스킬</a:t>
            </a:r>
            <a:r>
              <a:rPr lang="en-US" altLang="ko-KR" dirty="0"/>
              <a:t> 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보조</a:t>
            </a:r>
            <a:r>
              <a:rPr lang="en-US" altLang="ko-KR" dirty="0"/>
              <a:t> </a:t>
            </a:r>
            <a:r>
              <a:rPr lang="ko-KR" altLang="en-US" dirty="0"/>
              <a:t>기술</a:t>
            </a:r>
            <a:r>
              <a:rPr lang="en-US" altLang="ko-KR" dirty="0"/>
              <a:t> 2</a:t>
            </a:r>
            <a:r>
              <a:rPr lang="ko-KR" altLang="en-US" dirty="0"/>
              <a:t>개로</a:t>
            </a:r>
            <a:r>
              <a:rPr lang="en-US" altLang="ko-KR" dirty="0"/>
              <a:t> </a:t>
            </a:r>
            <a:r>
              <a:rPr lang="ko-KR" altLang="en-US" dirty="0"/>
              <a:t>패시브</a:t>
            </a:r>
            <a:r>
              <a:rPr lang="en-US" altLang="ko-KR" dirty="0"/>
              <a:t> 1</a:t>
            </a:r>
            <a:r>
              <a:rPr lang="ko-KR" altLang="en-US" dirty="0"/>
              <a:t>개로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장비에</a:t>
            </a:r>
            <a:r>
              <a:rPr lang="en-US" altLang="ko-KR" dirty="0"/>
              <a:t> </a:t>
            </a:r>
            <a:r>
              <a:rPr lang="ko-KR" altLang="en-US" dirty="0"/>
              <a:t>강화</a:t>
            </a:r>
            <a:r>
              <a:rPr lang="en-US" altLang="ko-KR" dirty="0"/>
              <a:t> </a:t>
            </a:r>
            <a:r>
              <a:rPr lang="ko-KR" altLang="en-US" dirty="0"/>
              <a:t>단계를</a:t>
            </a:r>
            <a:r>
              <a:rPr lang="en-US" altLang="ko-KR" dirty="0"/>
              <a:t> 5</a:t>
            </a:r>
            <a:r>
              <a:rPr lang="ko-KR" altLang="en-US" dirty="0"/>
              <a:t>단계로</a:t>
            </a:r>
            <a:r>
              <a:rPr lang="en-US" altLang="ko-KR" dirty="0"/>
              <a:t> </a:t>
            </a:r>
            <a:r>
              <a:rPr lang="ko-KR" altLang="en-US" dirty="0"/>
              <a:t>구분하여</a:t>
            </a:r>
            <a:r>
              <a:rPr lang="en-US" altLang="ko-KR" dirty="0"/>
              <a:t> </a:t>
            </a:r>
            <a:r>
              <a:rPr lang="ko-KR" altLang="en-US" dirty="0"/>
              <a:t>단계를</a:t>
            </a:r>
            <a:r>
              <a:rPr lang="en-US" altLang="ko-KR" dirty="0"/>
              <a:t> </a:t>
            </a:r>
            <a:r>
              <a:rPr lang="ko-KR" altLang="en-US" dirty="0"/>
              <a:t>증가함에</a:t>
            </a:r>
            <a:r>
              <a:rPr lang="en-US" altLang="ko-KR" dirty="0"/>
              <a:t> </a:t>
            </a:r>
            <a:r>
              <a:rPr lang="ko-KR" altLang="en-US" dirty="0"/>
              <a:t>따라</a:t>
            </a:r>
            <a:r>
              <a:rPr lang="en-US" altLang="ko-KR" dirty="0"/>
              <a:t> 1</a:t>
            </a:r>
            <a:r>
              <a:rPr lang="ko-KR" altLang="en-US" dirty="0"/>
              <a:t>단계는</a:t>
            </a:r>
            <a:r>
              <a:rPr lang="en-US" altLang="ko-KR" dirty="0"/>
              <a:t> </a:t>
            </a:r>
            <a:r>
              <a:rPr lang="ko-KR" altLang="en-US" dirty="0"/>
              <a:t>주</a:t>
            </a:r>
            <a:r>
              <a:rPr lang="en-US" altLang="ko-KR" dirty="0"/>
              <a:t> </a:t>
            </a:r>
            <a:r>
              <a:rPr lang="ko-KR" altLang="en-US" dirty="0"/>
              <a:t>스킬</a:t>
            </a:r>
            <a:r>
              <a:rPr lang="en-US" altLang="ko-KR" dirty="0"/>
              <a:t> 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패시브</a:t>
            </a:r>
            <a:r>
              <a:rPr lang="en-US" altLang="ko-KR" dirty="0"/>
              <a:t> 1</a:t>
            </a:r>
            <a:r>
              <a:rPr lang="ko-KR" altLang="en-US" dirty="0"/>
              <a:t>개</a:t>
            </a:r>
            <a:r>
              <a:rPr lang="en-US" altLang="ko-KR" dirty="0"/>
              <a:t>, 2,3</a:t>
            </a:r>
            <a:r>
              <a:rPr lang="ko-KR" altLang="en-US" dirty="0"/>
              <a:t>단계는</a:t>
            </a:r>
            <a:r>
              <a:rPr lang="en-US" altLang="ko-KR" dirty="0"/>
              <a:t> </a:t>
            </a:r>
            <a:r>
              <a:rPr lang="ko-KR" altLang="en-US" dirty="0"/>
              <a:t>보조기술</a:t>
            </a:r>
            <a:r>
              <a:rPr lang="en-US" altLang="ko-KR" dirty="0"/>
              <a:t> 1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, 4,5</a:t>
            </a:r>
            <a:r>
              <a:rPr lang="ko-KR" altLang="en-US" dirty="0"/>
              <a:t>단계는</a:t>
            </a:r>
            <a:r>
              <a:rPr lang="en-US" altLang="ko-KR" dirty="0"/>
              <a:t> </a:t>
            </a:r>
            <a:r>
              <a:rPr lang="ko-KR" altLang="en-US" dirty="0"/>
              <a:t>보조기술</a:t>
            </a:r>
            <a:r>
              <a:rPr lang="en-US" altLang="ko-KR" dirty="0"/>
              <a:t> 2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추가로</a:t>
            </a:r>
            <a:r>
              <a:rPr lang="en-US" altLang="ko-KR" dirty="0"/>
              <a:t> </a:t>
            </a:r>
            <a:r>
              <a:rPr lang="ko-KR" altLang="en-US" dirty="0"/>
              <a:t>구성한다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화면, 컴퓨터, 시계이(가) 표시된 사진&#10;&#10;자동 생성된 설명">
            <a:extLst>
              <a:ext uri="{FF2B5EF4-FFF2-40B4-BE49-F238E27FC236}">
                <a16:creationId xmlns="" xmlns:a16="http://schemas.microsoft.com/office/drawing/2014/main" id="{E7CE8022-20ED-4477-9AA6-B86158C3B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1" b="45695"/>
          <a:stretch/>
        </p:blipFill>
        <p:spPr>
          <a:xfrm>
            <a:off x="6945887" y="1056352"/>
            <a:ext cx="3236267" cy="2880000"/>
          </a:xfrm>
          <a:prstGeom prst="rect">
            <a:avLst/>
          </a:prstGeom>
        </p:spPr>
      </p:pic>
      <p:pic>
        <p:nvPicPr>
          <p:cNvPr id="5" name="그림 4" descr="음식이(가) 표시된 사진&#10;&#10;자동 생성된 설명">
            <a:extLst>
              <a:ext uri="{FF2B5EF4-FFF2-40B4-BE49-F238E27FC236}">
                <a16:creationId xmlns="" xmlns:a16="http://schemas.microsoft.com/office/drawing/2014/main" id="{E5D3BB60-533C-4718-8680-F3BD28365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46172"/>
          <a:stretch/>
        </p:blipFill>
        <p:spPr>
          <a:xfrm>
            <a:off x="4188774" y="1056352"/>
            <a:ext cx="2757113" cy="2880000"/>
          </a:xfrm>
          <a:prstGeom prst="rect">
            <a:avLst/>
          </a:prstGeom>
        </p:spPr>
      </p:pic>
      <p:pic>
        <p:nvPicPr>
          <p:cNvPr id="10" name="그림 9" descr="개체, 다른, 묶음, 여러개이(가) 표시된 사진&#10;&#10;자동 생성된 설명">
            <a:extLst>
              <a:ext uri="{FF2B5EF4-FFF2-40B4-BE49-F238E27FC236}">
                <a16:creationId xmlns="" xmlns:a16="http://schemas.microsoft.com/office/drawing/2014/main" id="{852E4700-E968-4AE2-8809-26F7DE5D83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t="9993" r="50000" b="6570"/>
          <a:stretch/>
        </p:blipFill>
        <p:spPr>
          <a:xfrm>
            <a:off x="1337710" y="1056352"/>
            <a:ext cx="2851064" cy="28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83FA34E-B61A-464B-88F1-32E9A5B07B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7" t="9885" r="42656" b="26919"/>
          <a:stretch/>
        </p:blipFill>
        <p:spPr>
          <a:xfrm>
            <a:off x="10182154" y="1056352"/>
            <a:ext cx="1854201" cy="22091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E2539D5D-3084-4CF7-A2EF-636C4215668D}"/>
              </a:ext>
            </a:extLst>
          </p:cNvPr>
          <p:cNvSpPr/>
          <p:nvPr/>
        </p:nvSpPr>
        <p:spPr>
          <a:xfrm>
            <a:off x="2603500" y="3149600"/>
            <a:ext cx="1422400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6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4"/>
          <p:cNvSpPr>
            <a:spLocks noGrp="1"/>
          </p:cNvSpPr>
          <p:nvPr>
            <p:ph idx="1"/>
          </p:nvPr>
        </p:nvSpPr>
        <p:spPr>
          <a:xfrm>
            <a:off x="6823124" y="1062506"/>
            <a:ext cx="5025975" cy="5462119"/>
          </a:xfrm>
        </p:spPr>
        <p:txBody>
          <a:bodyPr/>
          <a:lstStyle/>
          <a:p>
            <a:r>
              <a:rPr lang="ko-KR" altLang="en-US" sz="1200" dirty="0"/>
              <a:t>각 직업별로 가능한 스킬 제한이 존재 </a:t>
            </a:r>
            <a:endParaRPr lang="en-US" altLang="ko-KR" sz="1200" dirty="0"/>
          </a:p>
          <a:p>
            <a:r>
              <a:rPr lang="ko-KR" altLang="en-US" sz="1200" dirty="0" err="1"/>
              <a:t>스킬을</a:t>
            </a:r>
            <a:r>
              <a:rPr lang="ko-KR" altLang="en-US" sz="1200" dirty="0"/>
              <a:t> 우측에 선택하여 좌측에 넣는 형태</a:t>
            </a:r>
            <a:endParaRPr lang="en-US" altLang="ko-KR" sz="1200" dirty="0"/>
          </a:p>
          <a:p>
            <a:r>
              <a:rPr lang="ko-KR" altLang="en-US" sz="1200" dirty="0"/>
              <a:t>하단의 캐릭터 얼굴을 선택하면 좌측 상단에 캐릭터의 이미지와 스킬</a:t>
            </a:r>
            <a:r>
              <a:rPr lang="en-US" altLang="ko-KR" sz="1200" dirty="0"/>
              <a:t>, </a:t>
            </a:r>
            <a:r>
              <a:rPr lang="ko-KR" altLang="en-US" sz="1200" dirty="0"/>
              <a:t>직업이 나온다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선택된 캐릭터는 빨간색 배경과 굵은 선을 넣어 선택된 것을 알려 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장착된 </a:t>
            </a:r>
            <a:r>
              <a:rPr lang="ko-KR" altLang="en-US" sz="1200" dirty="0" err="1"/>
              <a:t>스킬은</a:t>
            </a:r>
            <a:r>
              <a:rPr lang="ko-KR" altLang="en-US" sz="1200" dirty="0"/>
              <a:t> 검정색 배경으로 하여 장착 되어 있는 것을 알려준다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좌측에 캐릭터들의 배치 및 스킬</a:t>
            </a:r>
            <a:r>
              <a:rPr lang="en-US" altLang="ko-KR" sz="1200" dirty="0"/>
              <a:t>, </a:t>
            </a:r>
            <a:r>
              <a:rPr lang="ko-KR" altLang="en-US" sz="1200" dirty="0"/>
              <a:t>우측에 캐릭터 이미지가 나온다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좌측에 캐릭터의 이미지를 배치 함으로 어떤 캐릭터가 배치 되었는지 알 수 있도록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캐릭터 이미지 옆에 </a:t>
            </a:r>
            <a:r>
              <a:rPr lang="ko-KR" altLang="en-US" sz="1200" dirty="0" err="1"/>
              <a:t>스킬을</a:t>
            </a:r>
            <a:r>
              <a:rPr lang="ko-KR" altLang="en-US" sz="1200" dirty="0"/>
              <a:t> 배치하여 그 캐릭터의 장착된 </a:t>
            </a:r>
            <a:r>
              <a:rPr lang="ko-KR" altLang="en-US" sz="1200" dirty="0" err="1"/>
              <a:t>스킬을</a:t>
            </a:r>
            <a:r>
              <a:rPr lang="ko-KR" altLang="en-US" sz="1200" dirty="0"/>
              <a:t> 확인 할 수 있도록 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캐릭터 이미지 배경에 다른 색을 넣어 배치된 캐릭터가 무엇인지 알 수 있도록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직관적인 </a:t>
            </a:r>
            <a:r>
              <a:rPr lang="en-US" altLang="ko-KR" sz="1200" dirty="0">
                <a:solidFill>
                  <a:srgbClr val="FF0000"/>
                </a:solidFill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</a:rPr>
              <a:t>를 통해 유저가 무엇을 해야 되고 할 수 있는지 알기 쉽게 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  <a:p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AC8FF9C8-70F0-469C-AD02-6C03EC4C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정보창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grpSp>
        <p:nvGrpSpPr>
          <p:cNvPr id="187" name="그룹 186"/>
          <p:cNvGrpSpPr/>
          <p:nvPr/>
        </p:nvGrpSpPr>
        <p:grpSpPr>
          <a:xfrm>
            <a:off x="4654893" y="1287151"/>
            <a:ext cx="1842719" cy="2178001"/>
            <a:chOff x="4617476" y="698021"/>
            <a:chExt cx="2378249" cy="1985227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617476" y="698021"/>
              <a:ext cx="2378249" cy="1985227"/>
              <a:chOff x="6097517" y="2146996"/>
              <a:chExt cx="2378249" cy="1985227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xmlns="" id="{5DE56641-483F-4A05-BF2B-07B9F6C8C307}"/>
                  </a:ext>
                </a:extLst>
              </p:cNvPr>
              <p:cNvSpPr/>
              <p:nvPr/>
            </p:nvSpPr>
            <p:spPr>
              <a:xfrm>
                <a:off x="6097517" y="2331982"/>
                <a:ext cx="2378249" cy="180024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 dirty="0"/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xmlns="" id="{13C90AF7-5C25-414E-8B98-55E7340EA8D3}"/>
                  </a:ext>
                </a:extLst>
              </p:cNvPr>
              <p:cNvSpPr/>
              <p:nvPr/>
            </p:nvSpPr>
            <p:spPr>
              <a:xfrm>
                <a:off x="6952444" y="2146996"/>
                <a:ext cx="671386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보조</a:t>
                </a:r>
                <a:endParaRPr lang="ko-KR" altLang="en-US" sz="1000" dirty="0"/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xmlns="" id="{7B6EA3FC-1FC4-4F8C-BBAC-BBB636307586}"/>
                  </a:ext>
                </a:extLst>
              </p:cNvPr>
              <p:cNvSpPr/>
              <p:nvPr/>
            </p:nvSpPr>
            <p:spPr>
              <a:xfrm>
                <a:off x="7804378" y="2147344"/>
                <a:ext cx="671387" cy="22526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smtClean="0"/>
                  <a:t>패시브</a:t>
                </a:r>
                <a:endParaRPr lang="ko-KR" altLang="en-US" sz="1000" dirty="0"/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xmlns="" id="{A1841973-DAFC-4627-99D2-BF662B347B07}"/>
                  </a:ext>
                </a:extLst>
              </p:cNvPr>
              <p:cNvGrpSpPr/>
              <p:nvPr/>
            </p:nvGrpSpPr>
            <p:grpSpPr>
              <a:xfrm>
                <a:off x="6206544" y="2439974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xmlns="" id="{AD48490F-27AE-47F0-B342-7E04E58B11B5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xmlns="" id="{E7374244-2717-45F0-890C-C29FD917DCF4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xmlns="" id="{F8C93FC5-4B5B-4D09-89C2-33F75CB31885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xmlns="" id="{8190A3CF-3002-4D13-92CE-5AD2C3AEE2C5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xmlns="" id="{A7D8011F-5A4E-4744-BC87-A9CE6C9A7E3B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</p:grpSp>
          <p:grpSp>
            <p:nvGrpSpPr>
              <p:cNvPr id="208" name="그룹 207">
                <a:extLst>
                  <a:ext uri="{FF2B5EF4-FFF2-40B4-BE49-F238E27FC236}">
                    <a16:creationId xmlns:a16="http://schemas.microsoft.com/office/drawing/2014/main" xmlns="" id="{5060C588-3079-466D-9C67-9B75B4EFD0DB}"/>
                  </a:ext>
                </a:extLst>
              </p:cNvPr>
              <p:cNvGrpSpPr/>
              <p:nvPr/>
            </p:nvGrpSpPr>
            <p:grpSpPr>
              <a:xfrm>
                <a:off x="6206544" y="2865685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23" name="직사각형 222">
                  <a:extLst>
                    <a:ext uri="{FF2B5EF4-FFF2-40B4-BE49-F238E27FC236}">
                      <a16:creationId xmlns:a16="http://schemas.microsoft.com/office/drawing/2014/main" xmlns="" id="{12837FF3-1E49-48E4-87A4-F3552B3F189F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4" name="직사각형 223">
                  <a:extLst>
                    <a:ext uri="{FF2B5EF4-FFF2-40B4-BE49-F238E27FC236}">
                      <a16:creationId xmlns:a16="http://schemas.microsoft.com/office/drawing/2014/main" xmlns="" id="{A14BEDD0-CC01-47CB-BF5A-D96657FE3434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5" name="직사각형 224">
                  <a:extLst>
                    <a:ext uri="{FF2B5EF4-FFF2-40B4-BE49-F238E27FC236}">
                      <a16:creationId xmlns:a16="http://schemas.microsoft.com/office/drawing/2014/main" xmlns="" id="{ACF9C9AA-F664-4EDF-AB33-3657109C655D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6" name="직사각형 225">
                  <a:extLst>
                    <a:ext uri="{FF2B5EF4-FFF2-40B4-BE49-F238E27FC236}">
                      <a16:creationId xmlns:a16="http://schemas.microsoft.com/office/drawing/2014/main" xmlns="" id="{49A25F8D-F2D1-41B5-956E-EDB330504F4D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7" name="직사각형 226">
                  <a:extLst>
                    <a:ext uri="{FF2B5EF4-FFF2-40B4-BE49-F238E27FC236}">
                      <a16:creationId xmlns:a16="http://schemas.microsoft.com/office/drawing/2014/main" xmlns="" id="{471B3C69-B691-4A07-A4DD-148D907829FF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xmlns="" id="{E8229E34-3D43-42E4-BFC5-C2A44F27F303}"/>
                  </a:ext>
                </a:extLst>
              </p:cNvPr>
              <p:cNvGrpSpPr/>
              <p:nvPr/>
            </p:nvGrpSpPr>
            <p:grpSpPr>
              <a:xfrm>
                <a:off x="6206544" y="3291396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xmlns="" id="{DE783AE3-4CD5-4545-991E-3030FBA27536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xmlns="" id="{986852C6-C38D-430F-97EB-B3ACB81D308A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xmlns="" id="{35466505-10A1-4DB4-9733-3670A2CDD871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xmlns="" id="{A46BC062-59E6-4324-8932-15B582986BAA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xmlns="" id="{2F731342-C489-49C2-AC98-29AA982A882C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xmlns="" id="{F58FCEAE-B4D8-4BC5-8C9F-4BA4DC6268B4}"/>
                  </a:ext>
                </a:extLst>
              </p:cNvPr>
              <p:cNvGrpSpPr/>
              <p:nvPr/>
            </p:nvGrpSpPr>
            <p:grpSpPr>
              <a:xfrm>
                <a:off x="6206544" y="3717107"/>
                <a:ext cx="2201630" cy="360000"/>
                <a:chOff x="5894388" y="1525332"/>
                <a:chExt cx="2201630" cy="360000"/>
              </a:xfrm>
            </p:grpSpPr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xmlns="" id="{D8A8BF77-BAC8-440A-8DF9-6B17DC5A5F33}"/>
                    </a:ext>
                  </a:extLst>
                </p:cNvPr>
                <p:cNvSpPr/>
                <p:nvPr/>
              </p:nvSpPr>
              <p:spPr>
                <a:xfrm>
                  <a:off x="589438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xmlns="" id="{2493DEB8-DC25-4DCA-B0A3-6191FE5EF35B}"/>
                    </a:ext>
                  </a:extLst>
                </p:cNvPr>
                <p:cNvSpPr/>
                <p:nvPr/>
              </p:nvSpPr>
              <p:spPr>
                <a:xfrm>
                  <a:off x="6354795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xmlns="" id="{7F3D90C8-82D6-4913-AF71-0816CAC4873F}"/>
                    </a:ext>
                  </a:extLst>
                </p:cNvPr>
                <p:cNvSpPr/>
                <p:nvPr/>
              </p:nvSpPr>
              <p:spPr>
                <a:xfrm>
                  <a:off x="6815202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xmlns="" id="{810F05F0-4A7F-4ABF-BA83-FBF6DAB4264B}"/>
                    </a:ext>
                  </a:extLst>
                </p:cNvPr>
                <p:cNvSpPr/>
                <p:nvPr/>
              </p:nvSpPr>
              <p:spPr>
                <a:xfrm>
                  <a:off x="7275609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xmlns="" id="{E5E5FA74-7CB8-4FB3-8EA7-1B7D9958FE92}"/>
                    </a:ext>
                  </a:extLst>
                </p:cNvPr>
                <p:cNvSpPr/>
                <p:nvPr/>
              </p:nvSpPr>
              <p:spPr>
                <a:xfrm>
                  <a:off x="7736018" y="1525332"/>
                  <a:ext cx="360000" cy="360000"/>
                </a:xfrm>
                <a:prstGeom prst="rect">
                  <a:avLst/>
                </a:prstGeom>
                <a:solidFill>
                  <a:srgbClr val="770D1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100" dirty="0"/>
                    <a:t>S</a:t>
                  </a:r>
                  <a:endParaRPr lang="ko-KR" altLang="en-US" sz="2100" dirty="0"/>
                </a:p>
              </p:txBody>
            </p:sp>
          </p:grp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xmlns="" id="{8328D1E2-5F2C-439D-96A0-6D0B79986E46}"/>
                  </a:ext>
                </a:extLst>
              </p:cNvPr>
              <p:cNvSpPr/>
              <p:nvPr/>
            </p:nvSpPr>
            <p:spPr>
              <a:xfrm>
                <a:off x="6100511" y="2146996"/>
                <a:ext cx="671386" cy="18498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액티브</a:t>
                </a:r>
                <a:endParaRPr lang="ko-KR" altLang="en-US" sz="1000" dirty="0"/>
              </a:p>
            </p:txBody>
          </p:sp>
        </p:grpSp>
        <p:cxnSp>
          <p:nvCxnSpPr>
            <p:cNvPr id="202" name="직선 연결선 201"/>
            <p:cNvCxnSpPr/>
            <p:nvPr/>
          </p:nvCxnSpPr>
          <p:spPr>
            <a:xfrm>
              <a:off x="4625465" y="909807"/>
              <a:ext cx="669651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직사각형 187"/>
          <p:cNvSpPr/>
          <p:nvPr/>
        </p:nvSpPr>
        <p:spPr>
          <a:xfrm>
            <a:off x="1586822" y="1072541"/>
            <a:ext cx="5032135" cy="2564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 dirty="0"/>
          </a:p>
        </p:txBody>
      </p:sp>
      <p:sp>
        <p:nvSpPr>
          <p:cNvPr id="238" name="TextBox 237"/>
          <p:cNvSpPr txBox="1"/>
          <p:nvPr/>
        </p:nvSpPr>
        <p:spPr>
          <a:xfrm>
            <a:off x="1551060" y="10625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스킬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xmlns="" id="{8EED44AD-E438-45B4-B809-B78E9B2C6C18}"/>
              </a:ext>
            </a:extLst>
          </p:cNvPr>
          <p:cNvSpPr/>
          <p:nvPr/>
        </p:nvSpPr>
        <p:spPr>
          <a:xfrm>
            <a:off x="1683992" y="1379355"/>
            <a:ext cx="347460" cy="31271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381699" y="1097941"/>
            <a:ext cx="1432503" cy="1306965"/>
            <a:chOff x="2537588" y="1196790"/>
            <a:chExt cx="1432503" cy="1306965"/>
          </a:xfrm>
        </p:grpSpPr>
        <p:grpSp>
          <p:nvGrpSpPr>
            <p:cNvPr id="6" name="그룹 5"/>
            <p:cNvGrpSpPr/>
            <p:nvPr/>
          </p:nvGrpSpPr>
          <p:grpSpPr>
            <a:xfrm>
              <a:off x="2537588" y="1196790"/>
              <a:ext cx="1432503" cy="1306965"/>
              <a:chOff x="2537588" y="1196790"/>
              <a:chExt cx="1432503" cy="1306965"/>
            </a:xfrm>
          </p:grpSpPr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xmlns="" id="{87EFE9B3-A040-49FF-8E30-3CD406AB265C}"/>
                  </a:ext>
                </a:extLst>
              </p:cNvPr>
              <p:cNvSpPr/>
              <p:nvPr/>
            </p:nvSpPr>
            <p:spPr>
              <a:xfrm>
                <a:off x="3086533" y="1196790"/>
                <a:ext cx="347461" cy="3127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액</a:t>
                </a:r>
                <a:endParaRPr lang="ko-KR" altLang="en-US" sz="1200" dirty="0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xmlns="" id="{BF118E54-03A9-427B-8149-9D1743F6A49F}"/>
                  </a:ext>
                </a:extLst>
              </p:cNvPr>
              <p:cNvSpPr/>
              <p:nvPr/>
            </p:nvSpPr>
            <p:spPr>
              <a:xfrm>
                <a:off x="2537588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보</a:t>
                </a:r>
                <a:endParaRPr lang="ko-KR" altLang="en-US" sz="1200" dirty="0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xmlns="" id="{2A93F985-BF23-432A-BE8B-F4A9535F3366}"/>
                  </a:ext>
                </a:extLst>
              </p:cNvPr>
              <p:cNvSpPr/>
              <p:nvPr/>
            </p:nvSpPr>
            <p:spPr>
              <a:xfrm>
                <a:off x="3622630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보</a:t>
                </a:r>
                <a:endParaRPr lang="ko-KR" altLang="en-US" sz="1200" dirty="0"/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xmlns="" id="{91A1C863-88E8-4E25-973D-08A77E3914CD}"/>
                  </a:ext>
                </a:extLst>
              </p:cNvPr>
              <p:cNvSpPr/>
              <p:nvPr/>
            </p:nvSpPr>
            <p:spPr>
              <a:xfrm>
                <a:off x="3086533" y="2191041"/>
                <a:ext cx="347461" cy="3127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/>
                  <a:t>패</a:t>
                </a:r>
                <a:endParaRPr lang="ko-KR" altLang="en-US" sz="1200" dirty="0"/>
              </a:p>
            </p:txBody>
          </p:sp>
        </p:grp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xmlns="" id="{4B80EFB9-73B2-4831-83F0-8E0553FB57B6}"/>
                </a:ext>
              </a:extLst>
            </p:cNvPr>
            <p:cNvSpPr/>
            <p:nvPr/>
          </p:nvSpPr>
          <p:spPr>
            <a:xfrm>
              <a:off x="3080263" y="1674361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571977" y="2314544"/>
            <a:ext cx="1432503" cy="1306965"/>
            <a:chOff x="1995066" y="2163118"/>
            <a:chExt cx="1432503" cy="1306965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xmlns="" id="{71843116-06CF-46DB-B504-1DFB1040FECA}"/>
                </a:ext>
              </a:extLst>
            </p:cNvPr>
            <p:cNvSpPr/>
            <p:nvPr/>
          </p:nvSpPr>
          <p:spPr>
            <a:xfrm>
              <a:off x="2537588" y="2661316"/>
              <a:ext cx="360000" cy="36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grpSp>
          <p:nvGrpSpPr>
            <p:cNvPr id="126" name="그룹 125"/>
            <p:cNvGrpSpPr/>
            <p:nvPr/>
          </p:nvGrpSpPr>
          <p:grpSpPr>
            <a:xfrm>
              <a:off x="1995066" y="2163118"/>
              <a:ext cx="1432503" cy="1306965"/>
              <a:chOff x="2537588" y="1196790"/>
              <a:chExt cx="1432503" cy="1306965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xmlns="" id="{87EFE9B3-A040-49FF-8E30-3CD406AB265C}"/>
                  </a:ext>
                </a:extLst>
              </p:cNvPr>
              <p:cNvSpPr/>
              <p:nvPr/>
            </p:nvSpPr>
            <p:spPr>
              <a:xfrm>
                <a:off x="3086533" y="1196790"/>
                <a:ext cx="347461" cy="3127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액</a:t>
                </a:r>
                <a:endParaRPr lang="ko-KR" altLang="en-US" sz="1200" dirty="0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xmlns="" id="{BF118E54-03A9-427B-8149-9D1743F6A49F}"/>
                  </a:ext>
                </a:extLst>
              </p:cNvPr>
              <p:cNvSpPr/>
              <p:nvPr/>
            </p:nvSpPr>
            <p:spPr>
              <a:xfrm>
                <a:off x="2537588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보</a:t>
                </a:r>
                <a:endParaRPr lang="ko-KR" altLang="en-US" sz="1200" dirty="0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xmlns="" id="{2A93F985-BF23-432A-BE8B-F4A9535F3366}"/>
                  </a:ext>
                </a:extLst>
              </p:cNvPr>
              <p:cNvSpPr/>
              <p:nvPr/>
            </p:nvSpPr>
            <p:spPr>
              <a:xfrm>
                <a:off x="3622630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보</a:t>
                </a:r>
                <a:endParaRPr lang="ko-KR" altLang="en-US" sz="1200" dirty="0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xmlns="" id="{91A1C863-88E8-4E25-973D-08A77E3914CD}"/>
                  </a:ext>
                </a:extLst>
              </p:cNvPr>
              <p:cNvSpPr/>
              <p:nvPr/>
            </p:nvSpPr>
            <p:spPr>
              <a:xfrm>
                <a:off x="3086533" y="2191041"/>
                <a:ext cx="347461" cy="3127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/>
                  <a:t>패</a:t>
                </a:r>
                <a:endParaRPr lang="ko-KR" altLang="en-US" sz="1200" dirty="0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3111933" y="2323907"/>
            <a:ext cx="1432503" cy="1306965"/>
            <a:chOff x="2938831" y="2153903"/>
            <a:chExt cx="1432503" cy="1306965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xmlns="" id="{D434FCFA-009C-46CA-A2BA-9A2B272ABBD6}"/>
                </a:ext>
              </a:extLst>
            </p:cNvPr>
            <p:cNvSpPr/>
            <p:nvPr/>
          </p:nvSpPr>
          <p:spPr>
            <a:xfrm>
              <a:off x="3475083" y="2651620"/>
              <a:ext cx="360000" cy="36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2938831" y="2153903"/>
              <a:ext cx="1432503" cy="1306965"/>
              <a:chOff x="2537588" y="1196790"/>
              <a:chExt cx="1432503" cy="1306965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xmlns="" id="{87EFE9B3-A040-49FF-8E30-3CD406AB265C}"/>
                  </a:ext>
                </a:extLst>
              </p:cNvPr>
              <p:cNvSpPr/>
              <p:nvPr/>
            </p:nvSpPr>
            <p:spPr>
              <a:xfrm>
                <a:off x="3086533" y="1196790"/>
                <a:ext cx="347461" cy="31271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액</a:t>
                </a:r>
                <a:endParaRPr lang="ko-KR" altLang="en-US" sz="1200" dirty="0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xmlns="" id="{BF118E54-03A9-427B-8149-9D1743F6A49F}"/>
                  </a:ext>
                </a:extLst>
              </p:cNvPr>
              <p:cNvSpPr/>
              <p:nvPr/>
            </p:nvSpPr>
            <p:spPr>
              <a:xfrm>
                <a:off x="2537588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보</a:t>
                </a:r>
                <a:endParaRPr lang="ko-KR" altLang="en-US" sz="1200" dirty="0"/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xmlns="" id="{2A93F985-BF23-432A-BE8B-F4A9535F3366}"/>
                  </a:ext>
                </a:extLst>
              </p:cNvPr>
              <p:cNvSpPr/>
              <p:nvPr/>
            </p:nvSpPr>
            <p:spPr>
              <a:xfrm>
                <a:off x="3622630" y="1698004"/>
                <a:ext cx="347461" cy="31271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보</a:t>
                </a:r>
                <a:endParaRPr lang="ko-KR" altLang="en-US" sz="1200" dirty="0"/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xmlns="" id="{91A1C863-88E8-4E25-973D-08A77E3914CD}"/>
                  </a:ext>
                </a:extLst>
              </p:cNvPr>
              <p:cNvSpPr/>
              <p:nvPr/>
            </p:nvSpPr>
            <p:spPr>
              <a:xfrm>
                <a:off x="3086533" y="2191041"/>
                <a:ext cx="347461" cy="3127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/>
                  <a:t>패</a:t>
                </a:r>
                <a:endParaRPr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149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53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스마트폰</a:t>
            </a:r>
            <a:r>
              <a:rPr lang="ko-KR" altLang="en-US" dirty="0"/>
              <a:t> 이용자가 늘어 나고 </a:t>
            </a:r>
            <a:r>
              <a:rPr lang="ko-KR" altLang="en-US" dirty="0" err="1"/>
              <a:t>접근성이</a:t>
            </a:r>
            <a:r>
              <a:rPr lang="ko-KR" altLang="en-US" dirty="0"/>
              <a:t> 좋은 </a:t>
            </a:r>
            <a:r>
              <a:rPr lang="ko-KR" altLang="en-US" dirty="0" err="1"/>
              <a:t>모바일</a:t>
            </a:r>
            <a:r>
              <a:rPr lang="ko-KR" altLang="en-US" dirty="0"/>
              <a:t> 게임의 시장의 규모가 가장 크다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모바일</a:t>
            </a:r>
            <a:r>
              <a:rPr lang="ko-KR" altLang="en-US" dirty="0"/>
              <a:t> 게임 시장에서 매출 비중이 가장 큰 장르는 </a:t>
            </a:r>
            <a:r>
              <a:rPr lang="ko-KR" altLang="en-US" dirty="0" err="1"/>
              <a:t>롤플레잉으로</a:t>
            </a:r>
            <a:r>
              <a:rPr lang="ko-KR" altLang="en-US" dirty="0"/>
              <a:t> 조사 되었다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롤플레잉</a:t>
            </a:r>
            <a:r>
              <a:rPr lang="ko-KR" altLang="en-US" dirty="0"/>
              <a:t> 장르의 이용자의 월 평균 </a:t>
            </a:r>
            <a:r>
              <a:rPr lang="en-US" altLang="ko-KR" dirty="0"/>
              <a:t>1</a:t>
            </a:r>
            <a:r>
              <a:rPr lang="ko-KR" altLang="en-US" dirty="0"/>
              <a:t>인당 이용시간 </a:t>
            </a:r>
            <a:r>
              <a:rPr lang="en-US" altLang="ko-KR" dirty="0"/>
              <a:t>51.9</a:t>
            </a:r>
            <a:r>
              <a:rPr lang="ko-KR" altLang="en-US" dirty="0"/>
              <a:t>시간으로 조사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시장을 확인하여 충성도 높은 유저와 매출이 높은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err="1"/>
              <a:t>롤플레잉</a:t>
            </a:r>
            <a:r>
              <a:rPr lang="ko-KR" altLang="en-US" dirty="0"/>
              <a:t> 장르의 게임을 제작하려고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게임 </a:t>
            </a:r>
            <a:r>
              <a:rPr lang="en-US" altLang="ko-KR" dirty="0"/>
              <a:t>RPG</a:t>
            </a:r>
            <a:r>
              <a:rPr lang="ko-KR" altLang="en-US" dirty="0"/>
              <a:t>시장 조사</a:t>
            </a:r>
          </a:p>
        </p:txBody>
      </p:sp>
      <p:pic>
        <p:nvPicPr>
          <p:cNvPr id="4" name="내용 개체 틀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579248" y="3505928"/>
            <a:ext cx="5139052" cy="1702776"/>
          </a:xfrm>
          <a:prstGeom prst="rect">
            <a:avLst/>
          </a:prstGeom>
        </p:spPr>
      </p:pic>
      <p:pic>
        <p:nvPicPr>
          <p:cNvPr id="5" name="내용 개체 틀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579249" y="4838272"/>
            <a:ext cx="5138081" cy="1702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47" y="1297717"/>
            <a:ext cx="2329511" cy="209318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661503" y="1328333"/>
            <a:ext cx="2515344" cy="1965752"/>
            <a:chOff x="1321487" y="1417340"/>
            <a:chExt cx="2651634" cy="207226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882" y="1626918"/>
              <a:ext cx="2160239" cy="186268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778972" y="2393538"/>
              <a:ext cx="1167740" cy="53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</a:rPr>
                <a:t>모바일</a:t>
              </a:r>
              <a:r>
                <a:rPr lang="ko-KR" altLang="en-US" sz="1050" dirty="0">
                  <a:solidFill>
                    <a:schemeClr val="bg1"/>
                  </a:solidFill>
                </a:rPr>
                <a:t> 게임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90.0%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23560" y="2594266"/>
              <a:ext cx="855764" cy="53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PC</a:t>
              </a:r>
              <a:r>
                <a:rPr lang="ko-KR" altLang="en-US" sz="1050" dirty="0">
                  <a:solidFill>
                    <a:schemeClr val="bg1"/>
                  </a:solidFill>
                </a:rPr>
                <a:t> 게임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64.1%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69063" y="1961491"/>
              <a:ext cx="994191" cy="535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콘솔 게임</a:t>
              </a:r>
              <a:endParaRPr lang="en-US" altLang="ko-KR" sz="105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20.3%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1487" y="1417340"/>
              <a:ext cx="833038" cy="476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/>
                <a:t>아케이드</a:t>
              </a:r>
              <a:endParaRPr lang="en-US" altLang="ko-KR" sz="900" dirty="0"/>
            </a:p>
            <a:p>
              <a:pPr algn="ctr"/>
              <a:r>
                <a:rPr lang="en-US" altLang="ko-KR" sz="900" dirty="0"/>
                <a:t>11.9%</a:t>
              </a:r>
              <a:endParaRPr lang="ko-KR" altLang="en-US" sz="900" dirty="0"/>
            </a:p>
          </p:txBody>
        </p:sp>
        <p:cxnSp>
          <p:nvCxnSpPr>
            <p:cNvPr id="13" name="직선 연결선 12"/>
            <p:cNvCxnSpPr>
              <a:stCxn id="12" idx="3"/>
            </p:cNvCxnSpPr>
            <p:nvPr/>
          </p:nvCxnSpPr>
          <p:spPr>
            <a:xfrm flipV="1">
              <a:off x="2154525" y="1617395"/>
              <a:ext cx="178041" cy="379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337805" y="1617395"/>
              <a:ext cx="147577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내용 개체 틀 3"/>
          <p:cNvSpPr txBox="1">
            <a:spLocks/>
          </p:cNvSpPr>
          <p:nvPr/>
        </p:nvSpPr>
        <p:spPr>
          <a:xfrm>
            <a:off x="1579248" y="6540726"/>
            <a:ext cx="10307952" cy="3172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/>
            <a:r>
              <a:rPr lang="ko-KR" altLang="en-US" sz="1000" dirty="0"/>
              <a:t>출처 </a:t>
            </a:r>
            <a:r>
              <a:rPr lang="en-US" altLang="ko-KR" sz="1000" dirty="0"/>
              <a:t>:</a:t>
            </a:r>
            <a:r>
              <a:rPr lang="ko-KR" altLang="en-US" sz="1000" dirty="0" err="1"/>
              <a:t>콘텐츠</a:t>
            </a:r>
            <a:r>
              <a:rPr lang="ko-KR" altLang="en-US" sz="1000" dirty="0"/>
              <a:t> 진흥원</a:t>
            </a:r>
            <a:r>
              <a:rPr lang="en-US" altLang="ko-KR" sz="1000" dirty="0"/>
              <a:t>, 2019</a:t>
            </a:r>
            <a:r>
              <a:rPr lang="ko-KR" altLang="en-US" sz="1000" dirty="0"/>
              <a:t>년 게임 이용자 실태조사 보고서 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인덱스 </a:t>
            </a:r>
            <a:r>
              <a:rPr lang="en-US" altLang="ko-KR" sz="1000" dirty="0"/>
              <a:t>2019</a:t>
            </a:r>
            <a:r>
              <a:rPr lang="ko-KR" altLang="en-US" sz="1000" dirty="0"/>
              <a:t>년도 </a:t>
            </a:r>
            <a:r>
              <a:rPr lang="en-US" altLang="ko-KR" sz="1000" dirty="0"/>
              <a:t>1</a:t>
            </a:r>
            <a:r>
              <a:rPr lang="ko-KR" altLang="en-US" sz="1000" dirty="0"/>
              <a:t>분기 </a:t>
            </a:r>
            <a:r>
              <a:rPr lang="ko-KR" altLang="en-US" sz="1000" dirty="0" err="1"/>
              <a:t>게임별</a:t>
            </a:r>
            <a:r>
              <a:rPr lang="ko-KR" altLang="en-US" sz="1000" dirty="0"/>
              <a:t> 사용량 분석 보고서</a:t>
            </a:r>
            <a:r>
              <a:rPr lang="en-US" altLang="ko-KR" sz="1000" dirty="0"/>
              <a:t>, 2019</a:t>
            </a:r>
            <a:r>
              <a:rPr lang="ko-KR" altLang="en-US" sz="1000" dirty="0"/>
              <a:t>년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게임 매출 상반기 통계</a:t>
            </a:r>
          </a:p>
        </p:txBody>
      </p:sp>
    </p:spTree>
    <p:extLst>
      <p:ext uri="{BB962C8B-B14F-4D97-AF65-F5344CB8AC3E}">
        <p14:creationId xmlns:p14="http://schemas.microsoft.com/office/powerpoint/2010/main" val="277022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rgbClr val="FF0000"/>
                </a:solidFill>
              </a:rPr>
              <a:t>필요한 아이템 </a:t>
            </a:r>
            <a:r>
              <a:rPr lang="en-US" altLang="ko-KR" sz="1800" dirty="0">
                <a:solidFill>
                  <a:srgbClr val="FF0000"/>
                </a:solidFill>
              </a:rPr>
              <a:t>/ </a:t>
            </a:r>
            <a:r>
              <a:rPr lang="ko-KR" altLang="en-US" sz="1800" dirty="0">
                <a:solidFill>
                  <a:srgbClr val="FF0000"/>
                </a:solidFill>
              </a:rPr>
              <a:t>캐릭터 구매</a:t>
            </a:r>
            <a:r>
              <a:rPr lang="ko-KR" altLang="en-US" dirty="0"/>
              <a:t>를 위해 많은 사람이 돈을 지불 하는 것을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아이템</a:t>
            </a:r>
            <a:r>
              <a:rPr lang="en-US" altLang="ko-KR" dirty="0"/>
              <a:t>, </a:t>
            </a:r>
            <a:r>
              <a:rPr lang="ko-KR" altLang="en-US" dirty="0"/>
              <a:t>캐릭터 수집 콘텐츠에 사람들이 돈을 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시장 조사에 따라 </a:t>
            </a:r>
            <a:r>
              <a:rPr lang="ko-KR" altLang="en-US" sz="1800" dirty="0">
                <a:solidFill>
                  <a:srgbClr val="FF0000"/>
                </a:solidFill>
              </a:rPr>
              <a:t>수집 </a:t>
            </a:r>
            <a:r>
              <a:rPr lang="ko-KR" altLang="en-US" sz="1800" dirty="0" err="1">
                <a:solidFill>
                  <a:srgbClr val="FF0000"/>
                </a:solidFill>
              </a:rPr>
              <a:t>콘텐츠</a:t>
            </a:r>
            <a:r>
              <a:rPr lang="ko-KR" altLang="en-US" dirty="0" err="1"/>
              <a:t>를</a:t>
            </a:r>
            <a:r>
              <a:rPr lang="ko-KR" altLang="en-US" dirty="0"/>
              <a:t> 변경하고자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게임 아이템 구입 이유</a:t>
            </a:r>
            <a:r>
              <a:rPr lang="en-US" altLang="ko-KR" sz="1500" dirty="0"/>
              <a:t>(N=655)</a:t>
            </a:r>
            <a:endParaRPr lang="ko-KR" altLang="en-US" sz="1500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97405032"/>
              </p:ext>
            </p:extLst>
          </p:nvPr>
        </p:nvGraphicFramePr>
        <p:xfrm>
          <a:off x="1591469" y="750888"/>
          <a:ext cx="5148263" cy="502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내용 개체 틀 3"/>
          <p:cNvSpPr txBox="1">
            <a:spLocks/>
          </p:cNvSpPr>
          <p:nvPr/>
        </p:nvSpPr>
        <p:spPr>
          <a:xfrm>
            <a:off x="1630364" y="6538814"/>
            <a:ext cx="10218736" cy="314125"/>
          </a:xfrm>
          <a:prstGeom prst="rect">
            <a:avLst/>
          </a:prstGeom>
        </p:spPr>
        <p:txBody>
          <a:bodyPr lIns="117226" tIns="58613" rIns="117226" bIns="58613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300" dirty="0"/>
              <a:t>출처 </a:t>
            </a:r>
            <a:r>
              <a:rPr lang="en-US" altLang="ko-KR" sz="1300" dirty="0"/>
              <a:t>: </a:t>
            </a:r>
            <a:r>
              <a:rPr lang="ko-KR" altLang="en-US" sz="1300" dirty="0" err="1"/>
              <a:t>콘텐츠</a:t>
            </a:r>
            <a:r>
              <a:rPr lang="ko-KR" altLang="en-US" sz="1300" dirty="0"/>
              <a:t> 진흥원</a:t>
            </a:r>
            <a:r>
              <a:rPr lang="en-US" altLang="ko-KR" sz="1300" dirty="0"/>
              <a:t>, 2019</a:t>
            </a:r>
            <a:r>
              <a:rPr lang="ko-KR" altLang="en-US" sz="1300" dirty="0"/>
              <a:t>년 게임 이용자 실태조사 보고서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58920" y="5406629"/>
            <a:ext cx="792000" cy="1107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100" dirty="0"/>
              <a:t>필요한 아이템</a:t>
            </a:r>
            <a:r>
              <a:rPr lang="en-US" altLang="ko-KR" sz="1100" dirty="0"/>
              <a:t>/</a:t>
            </a:r>
            <a:r>
              <a:rPr lang="ko-KR" altLang="en-US" sz="1100" dirty="0"/>
              <a:t>캐릭터를 가지고 싶어서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2741" y="5406629"/>
            <a:ext cx="792000" cy="6001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100" dirty="0"/>
              <a:t>빠른 </a:t>
            </a:r>
            <a:r>
              <a:rPr lang="ko-KR" altLang="en-US" sz="1100" dirty="0" err="1"/>
              <a:t>레벨업을</a:t>
            </a:r>
            <a:r>
              <a:rPr lang="ko-KR" altLang="en-US" sz="1100" dirty="0"/>
              <a:t> 위해서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6562" y="5406629"/>
            <a:ext cx="7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100" dirty="0"/>
              <a:t>캐릭터 등을 꾸미기 위해서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40383" y="5406629"/>
            <a:ext cx="792000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100" dirty="0"/>
              <a:t>친구에게 선물하기 위해서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4203" y="5406629"/>
            <a:ext cx="792000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100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390773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1">
            <a:extLst>
              <a:ext uri="{FF2B5EF4-FFF2-40B4-BE49-F238E27FC236}">
                <a16:creationId xmlns="" xmlns:a16="http://schemas.microsoft.com/office/drawing/2014/main" id="{7EF5B9BD-C903-4C02-B333-AD6B17318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445565"/>
              </p:ext>
            </p:extLst>
          </p:nvPr>
        </p:nvGraphicFramePr>
        <p:xfrm>
          <a:off x="6823075" y="1138238"/>
          <a:ext cx="5002506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9072">
                  <a:extLst>
                    <a:ext uri="{9D8B030D-6E8A-4147-A177-3AD203B41FA5}">
                      <a16:colId xmlns="" xmlns:a16="http://schemas.microsoft.com/office/drawing/2014/main" val="1423816272"/>
                    </a:ext>
                  </a:extLst>
                </a:gridCol>
                <a:gridCol w="272989">
                  <a:extLst>
                    <a:ext uri="{9D8B030D-6E8A-4147-A177-3AD203B41FA5}">
                      <a16:colId xmlns="" xmlns:a16="http://schemas.microsoft.com/office/drawing/2014/main" val="2839623597"/>
                    </a:ext>
                  </a:extLst>
                </a:gridCol>
                <a:gridCol w="8220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40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98169">
                  <a:extLst>
                    <a:ext uri="{9D8B030D-6E8A-4147-A177-3AD203B41FA5}">
                      <a16:colId xmlns="" xmlns:a16="http://schemas.microsoft.com/office/drawing/2014/main" val="2960196972"/>
                    </a:ext>
                  </a:extLst>
                </a:gridCol>
                <a:gridCol w="82206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105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11473">
                  <a:extLst>
                    <a:ext uri="{9D8B030D-6E8A-4147-A177-3AD203B41FA5}">
                      <a16:colId xmlns="" xmlns:a16="http://schemas.microsoft.com/office/drawing/2014/main" val="1653959942"/>
                    </a:ext>
                  </a:extLst>
                </a:gridCol>
                <a:gridCol w="82206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명칭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소개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목적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4892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모험하기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 </a:t>
                      </a:r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892890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대결하기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 </a:t>
                      </a:r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5092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수색하기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 </a:t>
                      </a:r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5565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보관소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보상획득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9057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연료보급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행동력</a:t>
                      </a:r>
                      <a:r>
                        <a:rPr lang="ko-KR" altLang="en-US" sz="1400" dirty="0"/>
                        <a:t>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08277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퀘스트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일일 퀘스트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3397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헌터협회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길드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379338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결정획득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 부품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308380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헌터강화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04274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헌터획득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92467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상점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상점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948568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강화</a:t>
                      </a:r>
                      <a:r>
                        <a:rPr lang="en-US" altLang="ko-KR" sz="1400" dirty="0"/>
                        <a:t>+</a:t>
                      </a:r>
                      <a:r>
                        <a:rPr lang="ko-KR" altLang="en-US" sz="1400" dirty="0"/>
                        <a:t>부품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24452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의상관리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코스튬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982738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육성</a:t>
                      </a:r>
                    </a:p>
                  </a:txBody>
                  <a:tcPr marL="91556" marR="91556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전투</a:t>
                      </a:r>
                    </a:p>
                  </a:txBody>
                  <a:tcPr marL="91556" marR="91556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수집</a:t>
                      </a:r>
                    </a:p>
                  </a:txBody>
                  <a:tcPr marL="91556" marR="91556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="" xmlns:a16="http://schemas.microsoft.com/office/drawing/2014/main" id="{62FA7FED-3A3E-43E9-B304-5AFB0F17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블루스톤</a:t>
            </a:r>
          </a:p>
        </p:txBody>
      </p:sp>
      <p:pic>
        <p:nvPicPr>
          <p:cNvPr id="5" name="그림 4" descr="자동차, 앉아있는, 가방, 버스이(가) 표시된 사진&#10;&#10;자동 생성된 설명">
            <a:extLst>
              <a:ext uri="{FF2B5EF4-FFF2-40B4-BE49-F238E27FC236}">
                <a16:creationId xmlns="" xmlns:a16="http://schemas.microsoft.com/office/drawing/2014/main" id="{B805214E-DC60-434D-8453-D29BD6386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5" y="1077374"/>
            <a:ext cx="2520000" cy="5175192"/>
          </a:xfrm>
          <a:prstGeom prst="rect">
            <a:avLst/>
          </a:prstGeom>
        </p:spPr>
      </p:pic>
      <p:pic>
        <p:nvPicPr>
          <p:cNvPr id="7" name="그림 6" descr="사진, 다양한, 디스플레이, 많은이(가) 표시된 사진&#10;&#10;자동 생성된 설명">
            <a:extLst>
              <a:ext uri="{FF2B5EF4-FFF2-40B4-BE49-F238E27FC236}">
                <a16:creationId xmlns="" xmlns:a16="http://schemas.microsoft.com/office/drawing/2014/main" id="{624B9F49-89A4-4B96-86EB-0ADE41ABE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25" y="1077374"/>
            <a:ext cx="2520000" cy="517519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="" xmlns:a16="http://schemas.microsoft.com/office/drawing/2014/main" id="{C2D3E726-AC5F-4C29-8ADD-479DF70DC6F8}"/>
              </a:ext>
            </a:extLst>
          </p:cNvPr>
          <p:cNvSpPr/>
          <p:nvPr/>
        </p:nvSpPr>
        <p:spPr>
          <a:xfrm>
            <a:off x="2417399" y="2297152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BD1C8BEC-8507-48A8-BB55-5415BB80FB87}"/>
              </a:ext>
            </a:extLst>
          </p:cNvPr>
          <p:cNvSpPr/>
          <p:nvPr/>
        </p:nvSpPr>
        <p:spPr>
          <a:xfrm>
            <a:off x="3376316" y="2657152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92E88A57-33FD-49A3-9ADA-C409AF7956C9}"/>
              </a:ext>
            </a:extLst>
          </p:cNvPr>
          <p:cNvSpPr/>
          <p:nvPr/>
        </p:nvSpPr>
        <p:spPr>
          <a:xfrm>
            <a:off x="1948959" y="3429000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0DC422A3-1DB7-4B49-854B-1AF25F374618}"/>
              </a:ext>
            </a:extLst>
          </p:cNvPr>
          <p:cNvSpPr/>
          <p:nvPr/>
        </p:nvSpPr>
        <p:spPr>
          <a:xfrm>
            <a:off x="5174484" y="2297152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7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6FBCC224-51F8-4FC6-877D-E66336C9918F}"/>
              </a:ext>
            </a:extLst>
          </p:cNvPr>
          <p:cNvSpPr/>
          <p:nvPr/>
        </p:nvSpPr>
        <p:spPr>
          <a:xfrm>
            <a:off x="4534914" y="3789000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8ABBE390-3B27-4900-8674-83A1558CE10A}"/>
              </a:ext>
            </a:extLst>
          </p:cNvPr>
          <p:cNvSpPr/>
          <p:nvPr/>
        </p:nvSpPr>
        <p:spPr>
          <a:xfrm>
            <a:off x="5130803" y="3249000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9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C5523F4E-9284-41C5-BC2A-D5B1DCF4CE48}"/>
              </a:ext>
            </a:extLst>
          </p:cNvPr>
          <p:cNvSpPr/>
          <p:nvPr/>
        </p:nvSpPr>
        <p:spPr>
          <a:xfrm>
            <a:off x="6121125" y="3546727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10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2F6E376D-FF4C-48E6-B580-05D19BE58D06}"/>
              </a:ext>
            </a:extLst>
          </p:cNvPr>
          <p:cNvSpPr/>
          <p:nvPr/>
        </p:nvSpPr>
        <p:spPr>
          <a:xfrm>
            <a:off x="4894914" y="4449646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237F43A4-5FDC-4095-A437-7554A7A2715F}"/>
              </a:ext>
            </a:extLst>
          </p:cNvPr>
          <p:cNvSpPr/>
          <p:nvPr/>
        </p:nvSpPr>
        <p:spPr>
          <a:xfrm>
            <a:off x="5796026" y="4629646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13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52745E64-E071-4B45-B726-9F5B95E4A8E1}"/>
              </a:ext>
            </a:extLst>
          </p:cNvPr>
          <p:cNvSpPr/>
          <p:nvPr/>
        </p:nvSpPr>
        <p:spPr>
          <a:xfrm>
            <a:off x="3538748" y="409485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4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0B9BA31-6BE5-4368-A982-8E6798DA5C51}"/>
              </a:ext>
            </a:extLst>
          </p:cNvPr>
          <p:cNvSpPr/>
          <p:nvPr/>
        </p:nvSpPr>
        <p:spPr>
          <a:xfrm>
            <a:off x="3250470" y="5244914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5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19A6AD03-6670-409B-826F-F0E5ADE24927}"/>
              </a:ext>
            </a:extLst>
          </p:cNvPr>
          <p:cNvSpPr/>
          <p:nvPr/>
        </p:nvSpPr>
        <p:spPr>
          <a:xfrm>
            <a:off x="3682791" y="5244914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6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C67F127F-8787-439F-8DAE-2F49F964956E}"/>
              </a:ext>
            </a:extLst>
          </p:cNvPr>
          <p:cNvSpPr/>
          <p:nvPr/>
        </p:nvSpPr>
        <p:spPr>
          <a:xfrm>
            <a:off x="5868804" y="5244914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5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6D99F816-B873-49BD-BE72-DF8EC093C11F}"/>
              </a:ext>
            </a:extLst>
          </p:cNvPr>
          <p:cNvSpPr/>
          <p:nvPr/>
        </p:nvSpPr>
        <p:spPr>
          <a:xfrm>
            <a:off x="6301125" y="5244914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6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0A90E14F-157F-4DB0-A221-631E7C6FB665}"/>
              </a:ext>
            </a:extLst>
          </p:cNvPr>
          <p:cNvSpPr/>
          <p:nvPr/>
        </p:nvSpPr>
        <p:spPr>
          <a:xfrm>
            <a:off x="5919304" y="2541315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8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0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진, 묶음, 많은, 여러개이(가) 표시된 사진&#10;&#10;자동 생성된 설명">
            <a:extLst>
              <a:ext uri="{FF2B5EF4-FFF2-40B4-BE49-F238E27FC236}">
                <a16:creationId xmlns="" xmlns:a16="http://schemas.microsoft.com/office/drawing/2014/main" id="{AF65D78E-4044-4B69-8119-98E106C1E3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2"/>
          <a:stretch/>
        </p:blipFill>
        <p:spPr>
          <a:xfrm>
            <a:off x="1602890" y="4142472"/>
            <a:ext cx="5175630" cy="2361207"/>
          </a:xfrm>
          <a:prstGeom prst="rect">
            <a:avLst/>
          </a:prstGeom>
        </p:spPr>
      </p:pic>
      <p:graphicFrame>
        <p:nvGraphicFramePr>
          <p:cNvPr id="30" name="표 21">
            <a:extLst>
              <a:ext uri="{FF2B5EF4-FFF2-40B4-BE49-F238E27FC236}">
                <a16:creationId xmlns="" xmlns:a16="http://schemas.microsoft.com/office/drawing/2014/main" id="{795709EE-BDEC-4547-9B03-787898A230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651152"/>
              </p:ext>
            </p:extLst>
          </p:nvPr>
        </p:nvGraphicFramePr>
        <p:xfrm>
          <a:off x="6823075" y="1138238"/>
          <a:ext cx="502587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481">
                  <a:extLst>
                    <a:ext uri="{9D8B030D-6E8A-4147-A177-3AD203B41FA5}">
                      <a16:colId xmlns="" xmlns:a16="http://schemas.microsoft.com/office/drawing/2014/main" val="1423816272"/>
                    </a:ext>
                  </a:extLst>
                </a:gridCol>
                <a:gridCol w="278164">
                  <a:extLst>
                    <a:ext uri="{9D8B030D-6E8A-4147-A177-3AD203B41FA5}">
                      <a16:colId xmlns="" xmlns:a16="http://schemas.microsoft.com/office/drawing/2014/main" val="2839623597"/>
                    </a:ext>
                  </a:extLst>
                </a:gridCol>
                <a:gridCol w="8376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28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4782">
                  <a:extLst>
                    <a:ext uri="{9D8B030D-6E8A-4147-A177-3AD203B41FA5}">
                      <a16:colId xmlns="" xmlns:a16="http://schemas.microsoft.com/office/drawing/2014/main" val="2960196972"/>
                    </a:ext>
                  </a:extLst>
                </a:gridCol>
                <a:gridCol w="83764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0093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36708">
                  <a:extLst>
                    <a:ext uri="{9D8B030D-6E8A-4147-A177-3AD203B41FA5}">
                      <a16:colId xmlns="" xmlns:a16="http://schemas.microsoft.com/office/drawing/2014/main" val="1653959942"/>
                    </a:ext>
                  </a:extLst>
                </a:gridCol>
                <a:gridCol w="83764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명칭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소개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목적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4892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룬가방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 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892890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대장간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장비 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각성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왕궁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스토리 진행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5092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탐험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5565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요일탐험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 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98909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마테라사원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9057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차원의균열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08277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레이드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보스 전투 </a:t>
                      </a:r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3397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격전지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PVP(RVR)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379338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결투장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PVP(1:1</a:t>
                      </a:r>
                      <a:r>
                        <a:rPr lang="ko-KR" altLang="en-US" sz="1400" dirty="0"/>
                        <a:t>전투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308380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12</a:t>
                      </a:r>
                      <a:endParaRPr lang="ko-KR" altLang="en-US" sz="1400" dirty="0"/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불굴의 </a:t>
                      </a:r>
                      <a:r>
                        <a:rPr lang="ko-KR" altLang="en-US" sz="1400" dirty="0" err="1"/>
                        <a:t>투기장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PVP(1:10</a:t>
                      </a:r>
                      <a:r>
                        <a:rPr lang="ko-KR" altLang="en-US" sz="1400" dirty="0"/>
                        <a:t>전투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단계적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04274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난투장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PVP(6</a:t>
                      </a:r>
                      <a:r>
                        <a:rPr lang="ko-KR" altLang="en-US" sz="1400" dirty="0"/>
                        <a:t>인 개인전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9246705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육성</a:t>
                      </a:r>
                    </a:p>
                  </a:txBody>
                  <a:tcPr marL="91556" marR="91556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전투</a:t>
                      </a:r>
                    </a:p>
                  </a:txBody>
                  <a:tcPr marL="91556" marR="91556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수집</a:t>
                      </a:r>
                    </a:p>
                  </a:txBody>
                  <a:tcPr marL="91556" marR="91556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="" xmlns:a16="http://schemas.microsoft.com/office/drawing/2014/main" id="{23EEC0E8-0D9A-47F8-9EB9-D32B601A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레이븐</a:t>
            </a:r>
            <a:endParaRPr lang="ko-KR" altLang="en-US" dirty="0"/>
          </a:p>
        </p:txBody>
      </p:sp>
      <p:pic>
        <p:nvPicPr>
          <p:cNvPr id="5" name="그림 4" descr="묶음, 많은, 앉아있는, 여러개이(가) 표시된 사진&#10;&#10;자동 생성된 설명">
            <a:extLst>
              <a:ext uri="{FF2B5EF4-FFF2-40B4-BE49-F238E27FC236}">
                <a16:creationId xmlns="" xmlns:a16="http://schemas.microsoft.com/office/drawing/2014/main" id="{F906BC55-478A-426E-80AD-C9245DDB52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2"/>
          <a:stretch/>
        </p:blipFill>
        <p:spPr>
          <a:xfrm>
            <a:off x="1602890" y="1882157"/>
            <a:ext cx="5175630" cy="2361207"/>
          </a:xfrm>
          <a:prstGeom prst="rect">
            <a:avLst/>
          </a:prstGeom>
        </p:spPr>
      </p:pic>
      <p:pic>
        <p:nvPicPr>
          <p:cNvPr id="9" name="그림 8" descr="작은, 테이블, 앉아있는, 대형이(가) 표시된 사진&#10;&#10;자동 생성된 설명">
            <a:extLst>
              <a:ext uri="{FF2B5EF4-FFF2-40B4-BE49-F238E27FC236}">
                <a16:creationId xmlns="" xmlns:a16="http://schemas.microsoft.com/office/drawing/2014/main" id="{EA5A0EB5-7FA1-4EA4-A17F-73F77E71CD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3"/>
          <a:stretch/>
        </p:blipFill>
        <p:spPr>
          <a:xfrm>
            <a:off x="1602890" y="1074756"/>
            <a:ext cx="5175630" cy="85496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6144D56-027C-461C-AD82-EEF0F50D270E}"/>
              </a:ext>
            </a:extLst>
          </p:cNvPr>
          <p:cNvSpPr/>
          <p:nvPr/>
        </p:nvSpPr>
        <p:spPr>
          <a:xfrm>
            <a:off x="2431752" y="1074756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E5AEBEB-367B-4CE0-AD3E-4AB56F2A3AA2}"/>
              </a:ext>
            </a:extLst>
          </p:cNvPr>
          <p:cNvSpPr/>
          <p:nvPr/>
        </p:nvSpPr>
        <p:spPr>
          <a:xfrm>
            <a:off x="2251752" y="3197231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4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74F7E36B-7DD4-46D4-80C2-68A0135E5FA6}"/>
              </a:ext>
            </a:extLst>
          </p:cNvPr>
          <p:cNvSpPr/>
          <p:nvPr/>
        </p:nvSpPr>
        <p:spPr>
          <a:xfrm>
            <a:off x="3136544" y="3197231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5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4C99A12A-957D-4F34-89B4-CF5EE78AE5C1}"/>
              </a:ext>
            </a:extLst>
          </p:cNvPr>
          <p:cNvSpPr/>
          <p:nvPr/>
        </p:nvSpPr>
        <p:spPr>
          <a:xfrm>
            <a:off x="5790918" y="3197231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8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641FACC3-3CEF-4293-B306-E4B93BE22212}"/>
              </a:ext>
            </a:extLst>
          </p:cNvPr>
          <p:cNvSpPr/>
          <p:nvPr/>
        </p:nvSpPr>
        <p:spPr>
          <a:xfrm>
            <a:off x="4021336" y="545561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C4770271-3F2E-4BE4-9709-1ABE0AA4B446}"/>
              </a:ext>
            </a:extLst>
          </p:cNvPr>
          <p:cNvSpPr/>
          <p:nvPr/>
        </p:nvSpPr>
        <p:spPr>
          <a:xfrm>
            <a:off x="3136544" y="545561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10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0F32929C-4695-49BA-A173-CE93A44C6064}"/>
              </a:ext>
            </a:extLst>
          </p:cNvPr>
          <p:cNvSpPr/>
          <p:nvPr/>
        </p:nvSpPr>
        <p:spPr>
          <a:xfrm>
            <a:off x="4906128" y="545561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A42EE42C-712E-423F-BE54-30D543487F78}"/>
              </a:ext>
            </a:extLst>
          </p:cNvPr>
          <p:cNvSpPr/>
          <p:nvPr/>
        </p:nvSpPr>
        <p:spPr>
          <a:xfrm>
            <a:off x="5790918" y="545561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13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0EC61B18-78ED-433C-AFC7-57E79D4B50F8}"/>
              </a:ext>
            </a:extLst>
          </p:cNvPr>
          <p:cNvSpPr/>
          <p:nvPr/>
        </p:nvSpPr>
        <p:spPr>
          <a:xfrm>
            <a:off x="4021336" y="3197231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6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20329450-FD8A-4147-865F-BE1E6A7644A4}"/>
              </a:ext>
            </a:extLst>
          </p:cNvPr>
          <p:cNvSpPr/>
          <p:nvPr/>
        </p:nvSpPr>
        <p:spPr>
          <a:xfrm>
            <a:off x="4906128" y="3197231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7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5DED48AC-D946-4732-8DE8-D68681F69EAB}"/>
              </a:ext>
            </a:extLst>
          </p:cNvPr>
          <p:cNvSpPr/>
          <p:nvPr/>
        </p:nvSpPr>
        <p:spPr>
          <a:xfrm>
            <a:off x="2251752" y="545561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9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66144D56-027C-461C-AD82-EEF0F50D270E}"/>
              </a:ext>
            </a:extLst>
          </p:cNvPr>
          <p:cNvSpPr/>
          <p:nvPr/>
        </p:nvSpPr>
        <p:spPr>
          <a:xfrm>
            <a:off x="1962890" y="1074756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66144D56-027C-461C-AD82-EEF0F50D270E}"/>
              </a:ext>
            </a:extLst>
          </p:cNvPr>
          <p:cNvSpPr/>
          <p:nvPr/>
        </p:nvSpPr>
        <p:spPr>
          <a:xfrm>
            <a:off x="1962890" y="1502240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0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21">
            <a:extLst>
              <a:ext uri="{FF2B5EF4-FFF2-40B4-BE49-F238E27FC236}">
                <a16:creationId xmlns="" xmlns:a16="http://schemas.microsoft.com/office/drawing/2014/main" id="{82FF0611-F88B-4436-B683-53DD8E44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446841"/>
              </p:ext>
            </p:extLst>
          </p:nvPr>
        </p:nvGraphicFramePr>
        <p:xfrm>
          <a:off x="6823075" y="1138238"/>
          <a:ext cx="5025872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481">
                  <a:extLst>
                    <a:ext uri="{9D8B030D-6E8A-4147-A177-3AD203B41FA5}">
                      <a16:colId xmlns="" xmlns:a16="http://schemas.microsoft.com/office/drawing/2014/main" val="1423816272"/>
                    </a:ext>
                  </a:extLst>
                </a:gridCol>
                <a:gridCol w="278164">
                  <a:extLst>
                    <a:ext uri="{9D8B030D-6E8A-4147-A177-3AD203B41FA5}">
                      <a16:colId xmlns="" xmlns:a16="http://schemas.microsoft.com/office/drawing/2014/main" val="2839623597"/>
                    </a:ext>
                  </a:extLst>
                </a:gridCol>
                <a:gridCol w="8376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28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4783">
                  <a:extLst>
                    <a:ext uri="{9D8B030D-6E8A-4147-A177-3AD203B41FA5}">
                      <a16:colId xmlns="" xmlns:a16="http://schemas.microsoft.com/office/drawing/2014/main" val="2960196972"/>
                    </a:ext>
                  </a:extLst>
                </a:gridCol>
                <a:gridCol w="83764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9712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40521">
                  <a:extLst>
                    <a:ext uri="{9D8B030D-6E8A-4147-A177-3AD203B41FA5}">
                      <a16:colId xmlns="" xmlns:a16="http://schemas.microsoft.com/office/drawing/2014/main" val="1653959942"/>
                    </a:ext>
                  </a:extLst>
                </a:gridCol>
                <a:gridCol w="83764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명칭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소개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목적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4892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영웅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892890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팬텀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5092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소환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캐릭터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5565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결투장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98909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축복의 여신상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9057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보부상 토끼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강화재룍</a:t>
                      </a:r>
                      <a:r>
                        <a:rPr lang="ko-KR" altLang="en-US" sz="1400" dirty="0"/>
                        <a:t>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08277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이그드라실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스토리 열람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3397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차원정화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379338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보석의 전당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308380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기억의 회랑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04274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차원의 균열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92467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모험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스토리 진행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948568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게이트 존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5244572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육성</a:t>
                      </a:r>
                    </a:p>
                  </a:txBody>
                  <a:tcPr marL="91556" marR="91556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전투</a:t>
                      </a:r>
                    </a:p>
                  </a:txBody>
                  <a:tcPr marL="91556" marR="91556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수집</a:t>
                      </a:r>
                    </a:p>
                  </a:txBody>
                  <a:tcPr marL="91556" marR="91556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9C1FD14-F04C-4ABD-B51B-1D8C19BD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팬텀게이트</a:t>
            </a:r>
            <a:endParaRPr lang="ko-KR" altLang="en-US" dirty="0"/>
          </a:p>
        </p:txBody>
      </p:sp>
      <p:pic>
        <p:nvPicPr>
          <p:cNvPr id="4" name="그림 3" descr="사진, 모니터, 대형, 여러개이(가) 표시된 사진&#10;&#10;자동 생성된 설명">
            <a:extLst>
              <a:ext uri="{FF2B5EF4-FFF2-40B4-BE49-F238E27FC236}">
                <a16:creationId xmlns="" xmlns:a16="http://schemas.microsoft.com/office/drawing/2014/main" id="{15855FA3-3A4B-4CA3-8840-D24726F366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5" b="19463"/>
          <a:stretch/>
        </p:blipFill>
        <p:spPr>
          <a:xfrm>
            <a:off x="1586284" y="1068138"/>
            <a:ext cx="5175630" cy="1447543"/>
          </a:xfrm>
          <a:prstGeom prst="rect">
            <a:avLst/>
          </a:prstGeom>
        </p:spPr>
      </p:pic>
      <p:pic>
        <p:nvPicPr>
          <p:cNvPr id="6" name="그림 5" descr="테이블, 남자이(가) 표시된 사진&#10;&#10;자동 생성된 설명">
            <a:extLst>
              <a:ext uri="{FF2B5EF4-FFF2-40B4-BE49-F238E27FC236}">
                <a16:creationId xmlns="" xmlns:a16="http://schemas.microsoft.com/office/drawing/2014/main" id="{547A1204-D2C9-40C6-8456-C9F789B97C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b="15357"/>
          <a:stretch/>
        </p:blipFill>
        <p:spPr>
          <a:xfrm>
            <a:off x="1586284" y="2515681"/>
            <a:ext cx="5175630" cy="1938197"/>
          </a:xfrm>
          <a:prstGeom prst="rect">
            <a:avLst/>
          </a:prstGeom>
        </p:spPr>
      </p:pic>
      <p:pic>
        <p:nvPicPr>
          <p:cNvPr id="9" name="그림 8" descr="시계, 서있는이(가) 표시된 사진&#10;&#10;자동 생성된 설명">
            <a:extLst>
              <a:ext uri="{FF2B5EF4-FFF2-40B4-BE49-F238E27FC236}">
                <a16:creationId xmlns="" xmlns:a16="http://schemas.microsoft.com/office/drawing/2014/main" id="{DA3D6C0A-90C9-446A-A404-1F360C8F74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1"/>
          <a:stretch/>
        </p:blipFill>
        <p:spPr>
          <a:xfrm>
            <a:off x="1586284" y="4453878"/>
            <a:ext cx="5175630" cy="184814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566C9997-93F9-4D6C-ABFF-36A9FE0FBCD4}"/>
              </a:ext>
            </a:extLst>
          </p:cNvPr>
          <p:cNvSpPr/>
          <p:nvPr/>
        </p:nvSpPr>
        <p:spPr>
          <a:xfrm>
            <a:off x="2625225" y="1248217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E53DD1FD-D501-48F3-A84F-1F1E4D4EC3DA}"/>
              </a:ext>
            </a:extLst>
          </p:cNvPr>
          <p:cNvSpPr/>
          <p:nvPr/>
        </p:nvSpPr>
        <p:spPr>
          <a:xfrm>
            <a:off x="3520642" y="1309852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B9964275-909B-4128-A645-2B79C2E71661}"/>
              </a:ext>
            </a:extLst>
          </p:cNvPr>
          <p:cNvSpPr/>
          <p:nvPr/>
        </p:nvSpPr>
        <p:spPr>
          <a:xfrm>
            <a:off x="4399254" y="1326116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34390397-8286-4256-8EBB-0F3B64744E07}"/>
              </a:ext>
            </a:extLst>
          </p:cNvPr>
          <p:cNvSpPr/>
          <p:nvPr/>
        </p:nvSpPr>
        <p:spPr>
          <a:xfrm>
            <a:off x="3994099" y="1912767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6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23F2BACC-AD56-4403-995D-BA993B6E9D39}"/>
              </a:ext>
            </a:extLst>
          </p:cNvPr>
          <p:cNvSpPr/>
          <p:nvPr/>
        </p:nvSpPr>
        <p:spPr>
          <a:xfrm>
            <a:off x="3932227" y="3016838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9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D9EAFB36-BBF4-47B8-8C91-5F7C6D4163F2}"/>
              </a:ext>
            </a:extLst>
          </p:cNvPr>
          <p:cNvSpPr/>
          <p:nvPr/>
        </p:nvSpPr>
        <p:spPr>
          <a:xfrm>
            <a:off x="2638453" y="3227062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8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7C0EE2B0-1D4D-4D62-A33B-CCBBFE62F43D}"/>
              </a:ext>
            </a:extLst>
          </p:cNvPr>
          <p:cNvSpPr/>
          <p:nvPr/>
        </p:nvSpPr>
        <p:spPr>
          <a:xfrm>
            <a:off x="5157407" y="3243145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10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97D0318C-CF7C-4C5A-8E6E-31F710C82D77}"/>
              </a:ext>
            </a:extLst>
          </p:cNvPr>
          <p:cNvSpPr/>
          <p:nvPr/>
        </p:nvSpPr>
        <p:spPr>
          <a:xfrm>
            <a:off x="3932227" y="3795345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FA3472E4-D99D-4B99-AFC4-A02024EDF0CC}"/>
              </a:ext>
            </a:extLst>
          </p:cNvPr>
          <p:cNvSpPr/>
          <p:nvPr/>
        </p:nvSpPr>
        <p:spPr>
          <a:xfrm>
            <a:off x="2625225" y="4871021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046CABBA-3A07-4D0B-9734-3BD9CEA6E298}"/>
              </a:ext>
            </a:extLst>
          </p:cNvPr>
          <p:cNvSpPr/>
          <p:nvPr/>
        </p:nvSpPr>
        <p:spPr>
          <a:xfrm>
            <a:off x="5217379" y="1274627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4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1956969E-4E8F-4F68-9046-5BD5EACA26BD}"/>
              </a:ext>
            </a:extLst>
          </p:cNvPr>
          <p:cNvSpPr/>
          <p:nvPr/>
        </p:nvSpPr>
        <p:spPr>
          <a:xfrm>
            <a:off x="3160642" y="188194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5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134D07CF-F0BE-4BD5-9355-A85FF5DD9EF3}"/>
              </a:ext>
            </a:extLst>
          </p:cNvPr>
          <p:cNvSpPr/>
          <p:nvPr/>
        </p:nvSpPr>
        <p:spPr>
          <a:xfrm>
            <a:off x="6096000" y="5833811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13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D498080B-2085-43A0-96CA-D2A3994ECE40}"/>
              </a:ext>
            </a:extLst>
          </p:cNvPr>
          <p:cNvSpPr/>
          <p:nvPr/>
        </p:nvSpPr>
        <p:spPr>
          <a:xfrm>
            <a:off x="4827556" y="1912767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7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7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0EC75DF2-DCF6-4340-A286-9298157BB346}"/>
              </a:ext>
            </a:extLst>
          </p:cNvPr>
          <p:cNvGrpSpPr/>
          <p:nvPr/>
        </p:nvGrpSpPr>
        <p:grpSpPr>
          <a:xfrm>
            <a:off x="1602841" y="3725794"/>
            <a:ext cx="5175630" cy="2520000"/>
            <a:chOff x="1602841" y="3725794"/>
            <a:chExt cx="5175630" cy="2520000"/>
          </a:xfrm>
        </p:grpSpPr>
        <p:pic>
          <p:nvPicPr>
            <p:cNvPr id="7" name="그림 6" descr="전자기기, 디스플레이, 스크린샷, 사진이(가) 표시된 사진&#10;&#10;자동 생성된 설명">
              <a:extLst>
                <a:ext uri="{FF2B5EF4-FFF2-40B4-BE49-F238E27FC236}">
                  <a16:creationId xmlns="" xmlns:a16="http://schemas.microsoft.com/office/drawing/2014/main" id="{537E383C-0FAE-4E82-B1C8-CFE7302B1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13" r="8762"/>
            <a:stretch/>
          </p:blipFill>
          <p:spPr>
            <a:xfrm>
              <a:off x="1602841" y="3725794"/>
              <a:ext cx="3955462" cy="2520000"/>
            </a:xfrm>
            <a:prstGeom prst="rect">
              <a:avLst/>
            </a:prstGeom>
          </p:spPr>
        </p:pic>
        <p:pic>
          <p:nvPicPr>
            <p:cNvPr id="5" name="그림 4" descr="다른, 컴퓨터이(가) 표시된 사진&#10;&#10;자동 생성된 설명">
              <a:extLst>
                <a:ext uri="{FF2B5EF4-FFF2-40B4-BE49-F238E27FC236}">
                  <a16:creationId xmlns="" xmlns:a16="http://schemas.microsoft.com/office/drawing/2014/main" id="{8BEA9F6E-9FA0-46DD-A0ED-5B45D7568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07" r="11918"/>
            <a:stretch/>
          </p:blipFill>
          <p:spPr>
            <a:xfrm>
              <a:off x="5558303" y="3725794"/>
              <a:ext cx="1220168" cy="2520000"/>
            </a:xfrm>
            <a:prstGeom prst="rect">
              <a:avLst/>
            </a:prstGeom>
          </p:spPr>
        </p:pic>
      </p:grpSp>
      <p:graphicFrame>
        <p:nvGraphicFramePr>
          <p:cNvPr id="6" name="표 21">
            <a:extLst>
              <a:ext uri="{FF2B5EF4-FFF2-40B4-BE49-F238E27FC236}">
                <a16:creationId xmlns="" xmlns:a16="http://schemas.microsoft.com/office/drawing/2014/main" id="{42EC6F93-72E3-42AB-8327-476090B14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139831"/>
              </p:ext>
            </p:extLst>
          </p:nvPr>
        </p:nvGraphicFramePr>
        <p:xfrm>
          <a:off x="6823075" y="1138238"/>
          <a:ext cx="5025872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481">
                  <a:extLst>
                    <a:ext uri="{9D8B030D-6E8A-4147-A177-3AD203B41FA5}">
                      <a16:colId xmlns="" xmlns:a16="http://schemas.microsoft.com/office/drawing/2014/main" val="1423816272"/>
                    </a:ext>
                  </a:extLst>
                </a:gridCol>
                <a:gridCol w="278164">
                  <a:extLst>
                    <a:ext uri="{9D8B030D-6E8A-4147-A177-3AD203B41FA5}">
                      <a16:colId xmlns="" xmlns:a16="http://schemas.microsoft.com/office/drawing/2014/main" val="2839623597"/>
                    </a:ext>
                  </a:extLst>
                </a:gridCol>
                <a:gridCol w="8376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28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4783">
                  <a:extLst>
                    <a:ext uri="{9D8B030D-6E8A-4147-A177-3AD203B41FA5}">
                      <a16:colId xmlns="" xmlns:a16="http://schemas.microsoft.com/office/drawing/2014/main" val="2960196972"/>
                    </a:ext>
                  </a:extLst>
                </a:gridCol>
                <a:gridCol w="83764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0775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29888">
                  <a:extLst>
                    <a:ext uri="{9D8B030D-6E8A-4147-A177-3AD203B41FA5}">
                      <a16:colId xmlns="" xmlns:a16="http://schemas.microsoft.com/office/drawing/2014/main" val="1653959942"/>
                    </a:ext>
                  </a:extLst>
                </a:gridCol>
                <a:gridCol w="83764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명칭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소개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목적</a:t>
                      </a:r>
                    </a:p>
                  </a:txBody>
                  <a:tcPr marL="91556" marR="91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4892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연구소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892890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상점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재료 획득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05092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미지의 낙원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레이드 전투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5565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명예대결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98909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차원돌파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9057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배틀아레나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PVP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전투</a:t>
                      </a:r>
                    </a:p>
                  </a:txBody>
                  <a:tcPr marL="91556" marR="91556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08277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새벽의 탑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3397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세계정복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379338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네프티스던전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육성</a:t>
                      </a:r>
                    </a:p>
                  </a:txBody>
                  <a:tcPr marL="91556" marR="91556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308380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천공 도서관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04274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악몽던전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924670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rgbClr val="7DD4E5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잃어버린 섬</a:t>
                      </a:r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PVE</a:t>
                      </a:r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</a:t>
                      </a:r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94856811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육성</a:t>
                      </a:r>
                    </a:p>
                  </a:txBody>
                  <a:tcPr marL="91556" marR="91556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전투</a:t>
                      </a:r>
                    </a:p>
                  </a:txBody>
                  <a:tcPr marL="91556" marR="91556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수집</a:t>
                      </a:r>
                    </a:p>
                  </a:txBody>
                  <a:tcPr marL="91556" marR="91556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91556" marR="9155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556" marR="91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="" xmlns:a16="http://schemas.microsoft.com/office/drawing/2014/main" id="{C0DC10FF-FCE6-4D0C-A019-489BEE2E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판타지택틱스</a:t>
            </a:r>
            <a:r>
              <a:rPr lang="en-US" altLang="ko-KR" dirty="0"/>
              <a:t>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B44013A-DF7E-4A54-A11A-5DBBA1E992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41" y="1077374"/>
            <a:ext cx="5175630" cy="2520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="" xmlns:a16="http://schemas.microsoft.com/office/drawing/2014/main" id="{1AEFAB87-52CA-46A0-85EE-A92851C73C40}"/>
              </a:ext>
            </a:extLst>
          </p:cNvPr>
          <p:cNvSpPr/>
          <p:nvPr/>
        </p:nvSpPr>
        <p:spPr>
          <a:xfrm>
            <a:off x="3238577" y="1146116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D5544B39-1F4B-4003-AFAA-C6D3718A14E8}"/>
              </a:ext>
            </a:extLst>
          </p:cNvPr>
          <p:cNvSpPr/>
          <p:nvPr/>
        </p:nvSpPr>
        <p:spPr>
          <a:xfrm>
            <a:off x="4828524" y="1146116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4EFFC8E0-FF3F-4450-BDAA-AC3597755D78}"/>
              </a:ext>
            </a:extLst>
          </p:cNvPr>
          <p:cNvSpPr/>
          <p:nvPr/>
        </p:nvSpPr>
        <p:spPr>
          <a:xfrm>
            <a:off x="5803497" y="1222952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921ECCE1-56AF-4542-A7C7-2C63D3149A14}"/>
              </a:ext>
            </a:extLst>
          </p:cNvPr>
          <p:cNvSpPr/>
          <p:nvPr/>
        </p:nvSpPr>
        <p:spPr>
          <a:xfrm>
            <a:off x="3830656" y="319943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6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0CCE144D-709C-47C1-AEEC-55B56359616A}"/>
              </a:ext>
            </a:extLst>
          </p:cNvPr>
          <p:cNvSpPr/>
          <p:nvPr/>
        </p:nvSpPr>
        <p:spPr>
          <a:xfrm>
            <a:off x="3352918" y="4240806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9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5B8818FA-FF45-40A0-8804-A7C7EB46C1EE}"/>
              </a:ext>
            </a:extLst>
          </p:cNvPr>
          <p:cNvSpPr/>
          <p:nvPr/>
        </p:nvSpPr>
        <p:spPr>
          <a:xfrm>
            <a:off x="1992940" y="4813878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8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2D61379F-D248-48D1-AE8B-F09CA4800C69}"/>
              </a:ext>
            </a:extLst>
          </p:cNvPr>
          <p:cNvSpPr/>
          <p:nvPr/>
        </p:nvSpPr>
        <p:spPr>
          <a:xfrm>
            <a:off x="4627443" y="543883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10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A3667FD4-C8BF-4AEC-AF6A-F61194D5B3BA}"/>
              </a:ext>
            </a:extLst>
          </p:cNvPr>
          <p:cNvSpPr/>
          <p:nvPr/>
        </p:nvSpPr>
        <p:spPr>
          <a:xfrm>
            <a:off x="5949163" y="4240806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11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D3BF95CA-0552-499A-AF50-13CEAF5E2ECF}"/>
              </a:ext>
            </a:extLst>
          </p:cNvPr>
          <p:cNvSpPr/>
          <p:nvPr/>
        </p:nvSpPr>
        <p:spPr>
          <a:xfrm>
            <a:off x="5975715" y="543883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12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F35559AE-D606-42B3-B7A3-2577E1D49B74}"/>
              </a:ext>
            </a:extLst>
          </p:cNvPr>
          <p:cNvSpPr/>
          <p:nvPr/>
        </p:nvSpPr>
        <p:spPr>
          <a:xfrm>
            <a:off x="2688278" y="319943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4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37926F83-4633-4669-9444-BD1320011180}"/>
              </a:ext>
            </a:extLst>
          </p:cNvPr>
          <p:cNvSpPr/>
          <p:nvPr/>
        </p:nvSpPr>
        <p:spPr>
          <a:xfrm>
            <a:off x="3238577" y="319943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5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BF5690D1-0712-4848-AF55-02823D480F71}"/>
              </a:ext>
            </a:extLst>
          </p:cNvPr>
          <p:cNvSpPr/>
          <p:nvPr/>
        </p:nvSpPr>
        <p:spPr>
          <a:xfrm>
            <a:off x="4422735" y="319943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7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647FA732-70EC-4E6A-8D3C-BFBB846F07BF}"/>
              </a:ext>
            </a:extLst>
          </p:cNvPr>
          <p:cNvSpPr/>
          <p:nvPr/>
        </p:nvSpPr>
        <p:spPr>
          <a:xfrm>
            <a:off x="4637936" y="4240806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7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AA51A1C1-13CC-4701-B887-7ED2A7883622}"/>
              </a:ext>
            </a:extLst>
          </p:cNvPr>
          <p:cNvSpPr/>
          <p:nvPr/>
        </p:nvSpPr>
        <p:spPr>
          <a:xfrm>
            <a:off x="3220259" y="5438839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3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275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44C25DFB-9F1F-475E-9E83-48496C65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500"/>
              </a:lnSpc>
            </a:pPr>
            <a:r>
              <a:rPr lang="ko-KR" altLang="en-US" dirty="0"/>
              <a:t>모바일 게임의 </a:t>
            </a:r>
            <a:r>
              <a:rPr lang="en-US" altLang="ko-KR" dirty="0"/>
              <a:t>RPG</a:t>
            </a:r>
            <a:r>
              <a:rPr lang="ko-KR" altLang="en-US" dirty="0"/>
              <a:t>장르의 게임에서</a:t>
            </a:r>
            <a:r>
              <a:rPr lang="ko-KR" altLang="en-US" sz="2300" dirty="0">
                <a:solidFill>
                  <a:srgbClr val="FF0000"/>
                </a:solidFill>
              </a:rPr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육성</a:t>
            </a:r>
            <a:r>
              <a:rPr lang="en-US" altLang="ko-KR" sz="2000" dirty="0">
                <a:solidFill>
                  <a:srgbClr val="FF0000"/>
                </a:solidFill>
              </a:rPr>
              <a:t>,</a:t>
            </a:r>
            <a:r>
              <a:rPr lang="ko-KR" altLang="en-US" sz="2000" dirty="0">
                <a:solidFill>
                  <a:srgbClr val="FF0000"/>
                </a:solidFill>
              </a:rPr>
              <a:t> 수집</a:t>
            </a:r>
            <a:r>
              <a:rPr lang="ko-KR" altLang="en-US" sz="3600" dirty="0">
                <a:solidFill>
                  <a:srgbClr val="FFFF00"/>
                </a:solidFill>
              </a:rPr>
              <a:t> </a:t>
            </a:r>
            <a:r>
              <a:rPr lang="ko-KR" altLang="en-US" dirty="0"/>
              <a:t>그리고</a:t>
            </a:r>
            <a:r>
              <a:rPr lang="ko-KR" altLang="en-US" sz="3600" dirty="0">
                <a:solidFill>
                  <a:srgbClr val="FFFF00"/>
                </a:solidFill>
              </a:rPr>
              <a:t> </a:t>
            </a:r>
            <a:r>
              <a:rPr lang="ko-KR" altLang="en-US" sz="2000" dirty="0">
                <a:solidFill>
                  <a:srgbClr val="FF0000"/>
                </a:solidFill>
              </a:rPr>
              <a:t>전투</a:t>
            </a:r>
            <a:r>
              <a:rPr lang="ko-KR" altLang="en-US" dirty="0"/>
              <a:t>이라는 공통점이 존재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시장조사를 통해 </a:t>
            </a:r>
            <a:r>
              <a:rPr lang="ko-KR" altLang="en-US" dirty="0" err="1"/>
              <a:t>수집적</a:t>
            </a:r>
            <a:r>
              <a:rPr lang="ko-KR" altLang="en-US" dirty="0"/>
              <a:t> 요소에 유저들이 돈을 많이 사용하는 것을 알 수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수집을 변형 시켜 다른 경험을 제공한다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스킬의 다양한 조합을 통해 개성 있는 </a:t>
            </a:r>
            <a:r>
              <a:rPr lang="ko-KR" altLang="en-US" sz="2100" dirty="0">
                <a:solidFill>
                  <a:srgbClr val="FF0000"/>
                </a:solidFill>
              </a:rPr>
              <a:t>스킬 조합</a:t>
            </a:r>
            <a:r>
              <a:rPr lang="ko-KR" altLang="en-US" dirty="0"/>
              <a:t>을 만드는 재미 조합을 통해 큰 데미지를 주는 재미를 주겠다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일점사</a:t>
            </a:r>
            <a:r>
              <a:rPr lang="ko-KR" altLang="en-US" dirty="0"/>
              <a:t> 시스템을 통해 스킬 수집의 이유를 만들겠다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캐릭터 수집요소를 추가하여 게임의 몰입도와 애정을 높여 충성도를 높이겠다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4D5C7AE-14A9-4F41-B960-D12E2839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기획의도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65313" y="1116049"/>
            <a:ext cx="3003409" cy="2419139"/>
            <a:chOff x="467544" y="769271"/>
            <a:chExt cx="2655160" cy="2376264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520A0805-55E3-4D2E-A256-5BA565D76BDC}"/>
                </a:ext>
              </a:extLst>
            </p:cNvPr>
            <p:cNvSpPr/>
            <p:nvPr/>
          </p:nvSpPr>
          <p:spPr>
            <a:xfrm>
              <a:off x="1075044" y="769271"/>
              <a:ext cx="1440160" cy="4092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육성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5EDE43B9-CE50-45DF-8F23-09E79EA4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704" y="1525535"/>
              <a:ext cx="1620000" cy="162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FD6A63ED-E05C-47D6-844D-3DBDC6E48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2047503"/>
              <a:ext cx="810000" cy="810000"/>
            </a:xfrm>
            <a:prstGeom prst="rect">
              <a:avLst/>
            </a:prstGeom>
          </p:spPr>
        </p:pic>
        <p:sp>
          <p:nvSpPr>
            <p:cNvPr id="13" name="화살표: 오른쪽 12">
              <a:extLst>
                <a:ext uri="{FF2B5EF4-FFF2-40B4-BE49-F238E27FC236}">
                  <a16:creationId xmlns="" xmlns:a16="http://schemas.microsoft.com/office/drawing/2014/main" id="{F70A24E7-C2A9-47BA-9443-3161251A2802}"/>
                </a:ext>
              </a:extLst>
            </p:cNvPr>
            <p:cNvSpPr/>
            <p:nvPr/>
          </p:nvSpPr>
          <p:spPr>
            <a:xfrm>
              <a:off x="1245457" y="1826571"/>
              <a:ext cx="486144" cy="10309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6F6B4FA9-C25F-48DB-A9CD-35D75EE1BFE6}"/>
              </a:ext>
            </a:extLst>
          </p:cNvPr>
          <p:cNvGrpSpPr/>
          <p:nvPr/>
        </p:nvGrpSpPr>
        <p:grpSpPr>
          <a:xfrm>
            <a:off x="2950343" y="4201696"/>
            <a:ext cx="2257185" cy="2656304"/>
            <a:chOff x="3872682" y="769268"/>
            <a:chExt cx="1995462" cy="2609226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397110D0-81D8-46D0-B8C5-80367E77607C}"/>
                </a:ext>
              </a:extLst>
            </p:cNvPr>
            <p:cNvSpPr/>
            <p:nvPr/>
          </p:nvSpPr>
          <p:spPr>
            <a:xfrm>
              <a:off x="4150333" y="769268"/>
              <a:ext cx="1440160" cy="4092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수집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4ACF7E48-9CC4-499B-90CE-CAE13BB93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82" y="1383032"/>
              <a:ext cx="1995462" cy="1995462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70A3D798-165E-4FD7-94D8-CC3935810077}"/>
              </a:ext>
            </a:extLst>
          </p:cNvPr>
          <p:cNvGrpSpPr/>
          <p:nvPr/>
        </p:nvGrpSpPr>
        <p:grpSpPr>
          <a:xfrm>
            <a:off x="4711709" y="1116049"/>
            <a:ext cx="2013159" cy="2564209"/>
            <a:chOff x="6907069" y="769268"/>
            <a:chExt cx="1779731" cy="2518763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50E4141C-8202-4899-9F50-5BD9F3246EDB}"/>
                </a:ext>
              </a:extLst>
            </p:cNvPr>
            <p:cNvSpPr/>
            <p:nvPr/>
          </p:nvSpPr>
          <p:spPr>
            <a:xfrm>
              <a:off x="7076854" y="769268"/>
              <a:ext cx="1440160" cy="4092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전투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277C1C51-90A2-4C4E-B9BB-BBCEA29E9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069" y="1508300"/>
              <a:ext cx="1779731" cy="1779731"/>
            </a:xfrm>
            <a:prstGeom prst="rect">
              <a:avLst/>
            </a:prstGeom>
          </p:spPr>
        </p:pic>
      </p:grpSp>
      <p:sp>
        <p:nvSpPr>
          <p:cNvPr id="16" name="화살표: 오른쪽 15">
            <a:extLst>
              <a:ext uri="{FF2B5EF4-FFF2-40B4-BE49-F238E27FC236}">
                <a16:creationId xmlns="" xmlns:a16="http://schemas.microsoft.com/office/drawing/2014/main" id="{64028193-96AB-4CA0-8212-F0F23A790149}"/>
              </a:ext>
            </a:extLst>
          </p:cNvPr>
          <p:cNvSpPr/>
          <p:nvPr/>
        </p:nvSpPr>
        <p:spPr>
          <a:xfrm>
            <a:off x="4078935" y="2230303"/>
            <a:ext cx="444479" cy="11986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="" xmlns:a16="http://schemas.microsoft.com/office/drawing/2014/main" id="{7C38AEC2-AF52-472B-B3AD-DECE8B6C7F5A}"/>
              </a:ext>
            </a:extLst>
          </p:cNvPr>
          <p:cNvSpPr/>
          <p:nvPr/>
        </p:nvSpPr>
        <p:spPr>
          <a:xfrm rot="7200000">
            <a:off x="5271539" y="3654046"/>
            <a:ext cx="444479" cy="11986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="" xmlns:a16="http://schemas.microsoft.com/office/drawing/2014/main" id="{AAC9E443-B25B-49ED-8B3D-DFD4FCE30805}"/>
              </a:ext>
            </a:extLst>
          </p:cNvPr>
          <p:cNvSpPr/>
          <p:nvPr/>
        </p:nvSpPr>
        <p:spPr>
          <a:xfrm rot="14400000">
            <a:off x="2447508" y="3510014"/>
            <a:ext cx="444479" cy="11986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26666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fault theme" id="{F3ACB519-17A4-4A6D-9A4D-8FF4DA22E16B}" vid="{63B81DF3-9A3E-49E2-8F54-EAC3F74BF13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618</TotalTime>
  <Words>1612</Words>
  <Application>Microsoft Office PowerPoint</Application>
  <PresentationFormat>사용자 지정</PresentationFormat>
  <Paragraphs>509</Paragraphs>
  <Slides>12</Slides>
  <Notes>6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1_default theme</vt:lpstr>
      <vt:lpstr>기사 제안서</vt:lpstr>
      <vt:lpstr>PowerPoint 프레젠테이션</vt:lpstr>
      <vt:lpstr>모바일 게임 RPG시장 조사</vt:lpstr>
      <vt:lpstr>모바일 게임 아이템 구입 이유(N=655)</vt:lpstr>
      <vt:lpstr>블루스톤</vt:lpstr>
      <vt:lpstr>레이븐</vt:lpstr>
      <vt:lpstr>팬텀게이트</vt:lpstr>
      <vt:lpstr>판타지택틱스R</vt:lpstr>
      <vt:lpstr>기획의도</vt:lpstr>
      <vt:lpstr>방향성</vt:lpstr>
      <vt:lpstr>방향성</vt:lpstr>
      <vt:lpstr>정보창 UI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LEEHYEKANG</dc:creator>
  <cp:lastModifiedBy>FullName</cp:lastModifiedBy>
  <cp:revision>98</cp:revision>
  <dcterms:created xsi:type="dcterms:W3CDTF">2015-08-15T23:33:07Z</dcterms:created>
  <dcterms:modified xsi:type="dcterms:W3CDTF">2019-09-28T01:52:43Z</dcterms:modified>
</cp:coreProperties>
</file>